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7010400" cy="92964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7CD"/>
    <a:srgbClr val="F3C317"/>
    <a:srgbClr val="D8D2C1"/>
    <a:srgbClr val="002B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8" autoAdjust="0"/>
    <p:restoredTop sz="95913" autoAdjust="0"/>
  </p:normalViewPr>
  <p:slideViewPr>
    <p:cSldViewPr snapToGrid="0" snapToObjects="1">
      <p:cViewPr varScale="1">
        <p:scale>
          <a:sx n="20" d="100"/>
          <a:sy n="20" d="100"/>
        </p:scale>
        <p:origin x="-1422" y="-150"/>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662BDC-727D-4E9C-B54A-46D407BE9E4F}" type="datetimeFigureOut">
              <a:rPr lang="en-US" smtClean="0"/>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3AC955-2F4A-4321-8E31-733A139AD3C6}" type="slidenum">
              <a:rPr lang="en-US" smtClean="0"/>
              <a:t>‹#›</a:t>
            </a:fld>
            <a:endParaRPr lang="en-US" dirty="0"/>
          </a:p>
        </p:txBody>
      </p:sp>
    </p:spTree>
    <p:extLst>
      <p:ext uri="{BB962C8B-B14F-4D97-AF65-F5344CB8AC3E}">
        <p14:creationId xmlns:p14="http://schemas.microsoft.com/office/powerpoint/2010/main" val="288587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AC955-2F4A-4321-8E31-733A139AD3C6}" type="slidenum">
              <a:rPr lang="en-US" smtClean="0"/>
              <a:t>1</a:t>
            </a:fld>
            <a:endParaRPr lang="en-US" dirty="0"/>
          </a:p>
        </p:txBody>
      </p:sp>
    </p:spTree>
    <p:extLst>
      <p:ext uri="{BB962C8B-B14F-4D97-AF65-F5344CB8AC3E}">
        <p14:creationId xmlns:p14="http://schemas.microsoft.com/office/powerpoint/2010/main" val="348685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22734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417228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245919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265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323813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142256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65351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191303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389449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59950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dirty="0"/>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B5297-9166-9F41-AD74-6179CEA32B0A}"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402268-CF36-BE43-A7E1-168A8839BC89}" type="slidenum">
              <a:rPr lang="en-US" smtClean="0"/>
              <a:t>‹#›</a:t>
            </a:fld>
            <a:endParaRPr lang="en-US" dirty="0"/>
          </a:p>
        </p:txBody>
      </p:sp>
    </p:spTree>
    <p:extLst>
      <p:ext uri="{BB962C8B-B14F-4D97-AF65-F5344CB8AC3E}">
        <p14:creationId xmlns:p14="http://schemas.microsoft.com/office/powerpoint/2010/main" val="12462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081B5297-9166-9F41-AD74-6179CEA32B0A}" type="datetimeFigureOut">
              <a:rPr lang="en-US" smtClean="0"/>
              <a:t>4/19/2017</a:t>
            </a:fld>
            <a:endParaRPr lang="en-US" dirty="0"/>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34402268-CF36-BE43-A7E1-168A8839BC89}" type="slidenum">
              <a:rPr lang="en-US" smtClean="0"/>
              <a:t>‹#›</a:t>
            </a:fld>
            <a:endParaRPr lang="en-US" dirty="0"/>
          </a:p>
        </p:txBody>
      </p:sp>
    </p:spTree>
    <p:extLst>
      <p:ext uri="{BB962C8B-B14F-4D97-AF65-F5344CB8AC3E}">
        <p14:creationId xmlns:p14="http://schemas.microsoft.com/office/powerpoint/2010/main" val="162944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51206400" cy="6070601"/>
          </a:xfrm>
          <a:prstGeom prst="rect">
            <a:avLst/>
          </a:prstGeom>
        </p:spPr>
      </p:pic>
      <p:sp>
        <p:nvSpPr>
          <p:cNvPr id="8" name="Title 16"/>
          <p:cNvSpPr txBox="1">
            <a:spLocks/>
          </p:cNvSpPr>
          <p:nvPr/>
        </p:nvSpPr>
        <p:spPr>
          <a:xfrm>
            <a:off x="13757922" y="92627"/>
            <a:ext cx="28684363" cy="6070600"/>
          </a:xfrm>
          <a:prstGeom prst="rect">
            <a:avLst/>
          </a:prstGeom>
          <a:noFill/>
        </p:spPr>
        <p:txBody>
          <a:bodyPr vert="horz" lIns="512064" tIns="256032" rIns="512064" bIns="256032" rtlCol="0" anchor="ctr">
            <a:normAutofit/>
          </a:bodyPr>
          <a:lstStyle>
            <a:lvl1pPr algn="ctr" defTabSz="2560320" rtl="0" eaLnBrk="1" latinLnBrk="0" hangingPunct="1">
              <a:spcBef>
                <a:spcPct val="0"/>
              </a:spcBef>
              <a:buNone/>
              <a:defRPr sz="24600" kern="1200">
                <a:solidFill>
                  <a:schemeClr val="tx1"/>
                </a:solidFill>
                <a:latin typeface="+mj-lt"/>
                <a:ea typeface="+mj-ea"/>
                <a:cs typeface="+mj-cs"/>
              </a:defRPr>
            </a:lvl1pPr>
          </a:lstStyle>
          <a:p>
            <a:r>
              <a:rPr lang="en-US" sz="9600" dirty="0" smtClean="0">
                <a:solidFill>
                  <a:srgbClr val="FFFFFF"/>
                </a:solidFill>
                <a:latin typeface="Avenir Book"/>
                <a:ea typeface="ＭＳ Ｐゴシック" charset="-128"/>
                <a:cs typeface="Avenir Book"/>
              </a:rPr>
              <a:t>Breaking Tradition:  Alternative Pediatric Experiences in Ambulatory Clinics</a:t>
            </a:r>
            <a:br>
              <a:rPr lang="en-US" sz="9600" dirty="0" smtClean="0">
                <a:solidFill>
                  <a:srgbClr val="FFFFFF"/>
                </a:solidFill>
                <a:latin typeface="Avenir Book"/>
                <a:ea typeface="ＭＳ Ｐゴシック" charset="-128"/>
                <a:cs typeface="Avenir Book"/>
              </a:rPr>
            </a:br>
            <a:r>
              <a:rPr lang="en-US" sz="3600" dirty="0" smtClean="0">
                <a:solidFill>
                  <a:srgbClr val="FFFFFF"/>
                </a:solidFill>
                <a:latin typeface="Avenir Book"/>
                <a:ea typeface="ＭＳ Ｐゴシック" charset="-128"/>
                <a:cs typeface="Avenir Book"/>
              </a:rPr>
              <a:t> </a:t>
            </a:r>
            <a:br>
              <a:rPr lang="en-US" sz="3600" dirty="0" smtClean="0">
                <a:solidFill>
                  <a:srgbClr val="FFFFFF"/>
                </a:solidFill>
                <a:latin typeface="Avenir Book"/>
                <a:ea typeface="ＭＳ Ｐゴシック" charset="-128"/>
                <a:cs typeface="Avenir Book"/>
              </a:rPr>
            </a:br>
            <a:r>
              <a:rPr lang="en-US" sz="3600" dirty="0" smtClean="0">
                <a:solidFill>
                  <a:srgbClr val="FFFFFF"/>
                </a:solidFill>
                <a:latin typeface="Avenir Book"/>
                <a:ea typeface="ＭＳ Ｐゴシック" charset="-128"/>
                <a:cs typeface="Avenir Book"/>
              </a:rPr>
              <a:t>Karen LeDuc, DNP, APRN, CNS, CNE, CPN</a:t>
            </a:r>
            <a:r>
              <a:rPr lang="en-US" sz="3600" dirty="0" smtClean="0">
                <a:solidFill>
                  <a:srgbClr val="FFFFFF"/>
                </a:solidFill>
                <a:latin typeface="Verdana"/>
                <a:ea typeface="Verdana"/>
                <a:cs typeface="Verdana"/>
              </a:rPr>
              <a:t>¹; Laurel L. More, MS, RN, CPN²; Kristen Coleman, MS, RN, CPHON²</a:t>
            </a:r>
            <a:r>
              <a:rPr lang="en-US" sz="3600" dirty="0" smtClean="0">
                <a:solidFill>
                  <a:srgbClr val="FFFFFF"/>
                </a:solidFill>
                <a:latin typeface="Avenir Book"/>
                <a:ea typeface="ＭＳ Ｐゴシック" charset="-128"/>
                <a:cs typeface="Avenir Book"/>
              </a:rPr>
              <a:t> </a:t>
            </a:r>
          </a:p>
          <a:p>
            <a:pPr algn="l"/>
            <a:r>
              <a:rPr lang="en-US" sz="3600" dirty="0" smtClean="0">
                <a:solidFill>
                  <a:srgbClr val="FFFFFF"/>
                </a:solidFill>
                <a:latin typeface="Verdana"/>
                <a:ea typeface="Verdana"/>
                <a:cs typeface="Verdana"/>
              </a:rPr>
              <a:t>		¹</a:t>
            </a:r>
            <a:r>
              <a:rPr lang="en-US" sz="3600" dirty="0" smtClean="0">
                <a:solidFill>
                  <a:srgbClr val="FFFFFF"/>
                </a:solidFill>
                <a:latin typeface="Avenir Book"/>
                <a:ea typeface="ＭＳ Ｐゴシック" charset="-128"/>
                <a:cs typeface="Avenir Book"/>
              </a:rPr>
              <a:t>Regis University, Loretto Heights School of Nursing, </a:t>
            </a:r>
            <a:r>
              <a:rPr lang="en-US" sz="3600" dirty="0" smtClean="0">
                <a:solidFill>
                  <a:srgbClr val="FFFFFF"/>
                </a:solidFill>
                <a:latin typeface="Verdana"/>
                <a:ea typeface="Verdana"/>
                <a:cs typeface="Verdana"/>
              </a:rPr>
              <a:t>²Children’s Hospital Colorado </a:t>
            </a:r>
            <a:endParaRPr lang="en-US" sz="9600" dirty="0">
              <a:solidFill>
                <a:srgbClr val="FFFFFF"/>
              </a:solidFill>
              <a:latin typeface="Avenir Book"/>
              <a:ea typeface="ＭＳ Ｐゴシック" charset="-128"/>
              <a:cs typeface="Avenir Book"/>
            </a:endParaRPr>
          </a:p>
        </p:txBody>
      </p:sp>
      <p:grpSp>
        <p:nvGrpSpPr>
          <p:cNvPr id="49" name="Group 48"/>
          <p:cNvGrpSpPr/>
          <p:nvPr/>
        </p:nvGrpSpPr>
        <p:grpSpPr>
          <a:xfrm>
            <a:off x="573149" y="6321621"/>
            <a:ext cx="16322745" cy="13609036"/>
            <a:chOff x="504501" y="6701092"/>
            <a:chExt cx="15804911" cy="9962126"/>
          </a:xfrm>
        </p:grpSpPr>
        <p:sp>
          <p:nvSpPr>
            <p:cNvPr id="3" name="Rectangle 2"/>
            <p:cNvSpPr/>
            <p:nvPr/>
          </p:nvSpPr>
          <p:spPr>
            <a:xfrm>
              <a:off x="504501" y="7185990"/>
              <a:ext cx="15804911" cy="9477228"/>
            </a:xfrm>
            <a:prstGeom prst="rect">
              <a:avLst/>
            </a:prstGeom>
            <a:solidFill>
              <a:srgbClr val="D8D2C1"/>
            </a:solidFill>
            <a:ln>
              <a:solidFill>
                <a:srgbClr val="D8D2C1"/>
              </a:solidFill>
            </a:ln>
          </p:spPr>
          <p:style>
            <a:lnRef idx="1">
              <a:schemeClr val="accent1"/>
            </a:lnRef>
            <a:fillRef idx="3">
              <a:schemeClr val="accent1"/>
            </a:fillRef>
            <a:effectRef idx="2">
              <a:schemeClr val="accent1"/>
            </a:effectRef>
            <a:fontRef idx="minor">
              <a:schemeClr val="lt1"/>
            </a:fontRef>
          </p:style>
          <p:txBody>
            <a:bodyPr lIns="365760" rtlCol="0" anchor="ctr"/>
            <a:lstStyle/>
            <a:p>
              <a:pPr>
                <a:spcAft>
                  <a:spcPts val="1200"/>
                </a:spcAft>
              </a:pPr>
              <a:endParaRPr lang="en-US" sz="1000" dirty="0">
                <a:solidFill>
                  <a:srgbClr val="002B49"/>
                </a:solidFill>
                <a:latin typeface="Arial"/>
                <a:cs typeface="Arial"/>
              </a:endParaRPr>
            </a:p>
          </p:txBody>
        </p:sp>
        <p:sp>
          <p:nvSpPr>
            <p:cNvPr id="2" name="Round Diagonal Corner Rectangle 1"/>
            <p:cNvSpPr/>
            <p:nvPr/>
          </p:nvSpPr>
          <p:spPr>
            <a:xfrm>
              <a:off x="504501" y="6701092"/>
              <a:ext cx="15804911" cy="1026779"/>
            </a:xfrm>
            <a:prstGeom prst="round2DiagRect">
              <a:avLst/>
            </a:prstGeom>
            <a:solidFill>
              <a:srgbClr val="002B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11720" y="6893602"/>
              <a:ext cx="15086927" cy="584776"/>
            </a:xfrm>
            <a:prstGeom prst="rect">
              <a:avLst/>
            </a:prstGeom>
            <a:noFill/>
          </p:spPr>
          <p:txBody>
            <a:bodyPr wrap="square" rtlCol="0">
              <a:spAutoFit/>
            </a:bodyPr>
            <a:lstStyle/>
            <a:p>
              <a:r>
                <a:rPr lang="en-US" sz="3200" dirty="0" smtClean="0">
                  <a:solidFill>
                    <a:schemeClr val="bg1"/>
                  </a:solidFill>
                  <a:latin typeface="Avenir Heavy"/>
                  <a:cs typeface="Avenir Heavy"/>
                </a:rPr>
                <a:t>Background</a:t>
              </a:r>
              <a:endParaRPr lang="en-US" sz="3200" dirty="0">
                <a:solidFill>
                  <a:schemeClr val="bg1"/>
                </a:solidFill>
                <a:latin typeface="Avenir Heavy"/>
                <a:cs typeface="Avenir Heavy"/>
              </a:endParaRPr>
            </a:p>
          </p:txBody>
        </p:sp>
        <p:sp>
          <p:nvSpPr>
            <p:cNvPr id="4" name="TextBox 3"/>
            <p:cNvSpPr txBox="1">
              <a:spLocks/>
            </p:cNvSpPr>
            <p:nvPr/>
          </p:nvSpPr>
          <p:spPr>
            <a:xfrm>
              <a:off x="504501" y="7727871"/>
              <a:ext cx="15804911" cy="1508105"/>
            </a:xfrm>
            <a:prstGeom prst="rect">
              <a:avLst/>
            </a:prstGeom>
            <a:noFill/>
          </p:spPr>
          <p:txBody>
            <a:bodyPr wrap="square" lIns="457200" tIns="457200" rIns="457200" bIns="457200" numCol="2" spcCol="457200" rtlCol="0">
              <a:spAutoFit/>
            </a:bodyPr>
            <a:lstStyle/>
            <a:p>
              <a:pPr>
                <a:spcAft>
                  <a:spcPts val="1200"/>
                </a:spcAft>
              </a:pPr>
              <a:r>
                <a:rPr lang="en-US" sz="1400" dirty="0">
                  <a:solidFill>
                    <a:srgbClr val="000000"/>
                  </a:solidFill>
                  <a:latin typeface="Arial"/>
                  <a:cs typeface="Arial"/>
                </a:rPr>
                <a:t/>
              </a:r>
              <a:br>
                <a:rPr lang="en-US" sz="1400" dirty="0">
                  <a:solidFill>
                    <a:srgbClr val="000000"/>
                  </a:solidFill>
                  <a:latin typeface="Arial"/>
                  <a:cs typeface="Arial"/>
                </a:rPr>
              </a:br>
              <a:endParaRPr lang="en-US" sz="1400" dirty="0" smtClean="0">
                <a:solidFill>
                  <a:srgbClr val="000000"/>
                </a:solidFill>
                <a:latin typeface="Arial"/>
                <a:cs typeface="Arial"/>
              </a:endParaRPr>
            </a:p>
          </p:txBody>
        </p:sp>
      </p:grpSp>
      <p:grpSp>
        <p:nvGrpSpPr>
          <p:cNvPr id="53" name="Group 52"/>
          <p:cNvGrpSpPr/>
          <p:nvPr/>
        </p:nvGrpSpPr>
        <p:grpSpPr>
          <a:xfrm>
            <a:off x="17356328" y="6321621"/>
            <a:ext cx="33239924" cy="13930594"/>
            <a:chOff x="17518447" y="6701092"/>
            <a:chExt cx="33239924" cy="10178784"/>
          </a:xfrm>
        </p:grpSpPr>
        <p:sp>
          <p:nvSpPr>
            <p:cNvPr id="11" name="Round Diagonal Corner Rectangle 10"/>
            <p:cNvSpPr/>
            <p:nvPr/>
          </p:nvSpPr>
          <p:spPr>
            <a:xfrm>
              <a:off x="17518448" y="6701092"/>
              <a:ext cx="33239923" cy="1026779"/>
            </a:xfrm>
            <a:prstGeom prst="round2DiagRect">
              <a:avLst/>
            </a:prstGeom>
            <a:solidFill>
              <a:srgbClr val="002B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17966087" y="6912580"/>
              <a:ext cx="15086927" cy="584776"/>
            </a:xfrm>
            <a:prstGeom prst="rect">
              <a:avLst/>
            </a:prstGeom>
            <a:noFill/>
          </p:spPr>
          <p:txBody>
            <a:bodyPr wrap="square" rtlCol="0">
              <a:spAutoFit/>
            </a:bodyPr>
            <a:lstStyle/>
            <a:p>
              <a:r>
                <a:rPr lang="en-US" sz="3200" dirty="0" smtClean="0">
                  <a:solidFill>
                    <a:schemeClr val="bg1"/>
                  </a:solidFill>
                  <a:latin typeface="Avenir Heavy"/>
                  <a:cs typeface="Avenir Heavy"/>
                </a:rPr>
                <a:t>Methods </a:t>
              </a:r>
              <a:endParaRPr lang="en-US" sz="3200" dirty="0">
                <a:solidFill>
                  <a:schemeClr val="bg1"/>
                </a:solidFill>
                <a:latin typeface="Avenir Heavy"/>
                <a:cs typeface="Avenir Heavy"/>
              </a:endParaRPr>
            </a:p>
          </p:txBody>
        </p:sp>
        <p:cxnSp>
          <p:nvCxnSpPr>
            <p:cNvPr id="12" name="Straight Connector 11"/>
            <p:cNvCxnSpPr/>
            <p:nvPr/>
          </p:nvCxnSpPr>
          <p:spPr>
            <a:xfrm>
              <a:off x="17518447" y="16879876"/>
              <a:ext cx="33239924"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1420811" y="8048250"/>
              <a:ext cx="5110961" cy="416011"/>
            </a:xfrm>
            <a:prstGeom prst="rect">
              <a:avLst/>
            </a:prstGeom>
            <a:noFill/>
          </p:spPr>
          <p:txBody>
            <a:bodyPr wrap="square" rtlCol="0">
              <a:spAutoFit/>
            </a:bodyPr>
            <a:lstStyle/>
            <a:p>
              <a:pPr algn="r">
                <a:lnSpc>
                  <a:spcPct val="150000"/>
                </a:lnSpc>
                <a:spcAft>
                  <a:spcPts val="1200"/>
                </a:spcAft>
              </a:pPr>
              <a:r>
                <a:rPr lang="en-US" sz="2400" baseline="30000" dirty="0" smtClean="0">
                  <a:solidFill>
                    <a:srgbClr val="002B49"/>
                  </a:solidFill>
                  <a:latin typeface="Avenir Heavy"/>
                  <a:cs typeface="Avenir Heavy"/>
                </a:rPr>
                <a:t>.</a:t>
              </a:r>
              <a:endParaRPr lang="en-US" sz="2400" baseline="30000" dirty="0">
                <a:solidFill>
                  <a:srgbClr val="002B49"/>
                </a:solidFill>
                <a:latin typeface="Avenir Heavy"/>
                <a:cs typeface="Avenir Heavy"/>
              </a:endParaRPr>
            </a:p>
          </p:txBody>
        </p:sp>
      </p:grpSp>
      <p:grpSp>
        <p:nvGrpSpPr>
          <p:cNvPr id="19" name="Group 18"/>
          <p:cNvGrpSpPr/>
          <p:nvPr/>
        </p:nvGrpSpPr>
        <p:grpSpPr>
          <a:xfrm>
            <a:off x="586433" y="20913304"/>
            <a:ext cx="16322745" cy="12496236"/>
            <a:chOff x="504501" y="15712017"/>
            <a:chExt cx="15804911" cy="10117534"/>
          </a:xfrm>
        </p:grpSpPr>
        <p:sp>
          <p:nvSpPr>
            <p:cNvPr id="13" name="Rectangle 12"/>
            <p:cNvSpPr/>
            <p:nvPr/>
          </p:nvSpPr>
          <p:spPr>
            <a:xfrm>
              <a:off x="504501" y="16166829"/>
              <a:ext cx="15804911" cy="9662722"/>
            </a:xfrm>
            <a:prstGeom prst="rect">
              <a:avLst/>
            </a:prstGeom>
            <a:solidFill>
              <a:srgbClr val="D8D2C1"/>
            </a:solidFill>
            <a:ln>
              <a:solidFill>
                <a:srgbClr val="D8D2C1"/>
              </a:solidFill>
            </a:ln>
          </p:spPr>
          <p:style>
            <a:lnRef idx="1">
              <a:schemeClr val="accent1"/>
            </a:lnRef>
            <a:fillRef idx="3">
              <a:schemeClr val="accent1"/>
            </a:fillRef>
            <a:effectRef idx="2">
              <a:schemeClr val="accent1"/>
            </a:effectRef>
            <a:fontRef idx="minor">
              <a:schemeClr val="lt1"/>
            </a:fontRef>
          </p:style>
          <p:txBody>
            <a:bodyPr lIns="365760" rtlCol="0" anchor="ctr"/>
            <a:lstStyle/>
            <a:p>
              <a:pPr>
                <a:spcAft>
                  <a:spcPts val="1200"/>
                </a:spcAft>
              </a:pPr>
              <a:endParaRPr lang="en-US" sz="1000" dirty="0">
                <a:solidFill>
                  <a:srgbClr val="002B49"/>
                </a:solidFill>
                <a:latin typeface="Arial"/>
                <a:cs typeface="Arial"/>
              </a:endParaRPr>
            </a:p>
          </p:txBody>
        </p:sp>
        <p:sp>
          <p:nvSpPr>
            <p:cNvPr id="14" name="Round Diagonal Corner Rectangle 13"/>
            <p:cNvSpPr/>
            <p:nvPr/>
          </p:nvSpPr>
          <p:spPr>
            <a:xfrm>
              <a:off x="504501" y="15712017"/>
              <a:ext cx="15804911" cy="1026779"/>
            </a:xfrm>
            <a:prstGeom prst="round2DiagRect">
              <a:avLst/>
            </a:prstGeom>
            <a:solidFill>
              <a:srgbClr val="002B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11721" y="15923505"/>
              <a:ext cx="15086927" cy="584776"/>
            </a:xfrm>
            <a:prstGeom prst="rect">
              <a:avLst/>
            </a:prstGeom>
            <a:noFill/>
          </p:spPr>
          <p:txBody>
            <a:bodyPr wrap="square" rtlCol="0">
              <a:spAutoFit/>
            </a:bodyPr>
            <a:lstStyle/>
            <a:p>
              <a:r>
                <a:rPr lang="en-US" sz="3200" dirty="0" smtClean="0">
                  <a:solidFill>
                    <a:schemeClr val="bg1"/>
                  </a:solidFill>
                  <a:latin typeface="Avenir Heavy"/>
                  <a:cs typeface="Avenir Heavy"/>
                </a:rPr>
                <a:t>Purpose</a:t>
              </a:r>
              <a:endParaRPr lang="en-US" sz="3200" dirty="0">
                <a:solidFill>
                  <a:schemeClr val="bg1"/>
                </a:solidFill>
                <a:latin typeface="Avenir Heavy"/>
                <a:cs typeface="Avenir Heavy"/>
              </a:endParaRPr>
            </a:p>
          </p:txBody>
        </p:sp>
      </p:grpSp>
      <p:grpSp>
        <p:nvGrpSpPr>
          <p:cNvPr id="6" name="Group 5"/>
          <p:cNvGrpSpPr/>
          <p:nvPr/>
        </p:nvGrpSpPr>
        <p:grpSpPr>
          <a:xfrm>
            <a:off x="17402945" y="20913304"/>
            <a:ext cx="19425401" cy="17017706"/>
            <a:chOff x="17449800" y="15712017"/>
            <a:chExt cx="15804911" cy="10117534"/>
          </a:xfrm>
        </p:grpSpPr>
        <p:sp>
          <p:nvSpPr>
            <p:cNvPr id="31" name="Rectangle 30"/>
            <p:cNvSpPr/>
            <p:nvPr/>
          </p:nvSpPr>
          <p:spPr>
            <a:xfrm>
              <a:off x="17449800" y="16166829"/>
              <a:ext cx="15804911" cy="9662722"/>
            </a:xfrm>
            <a:prstGeom prst="rect">
              <a:avLst/>
            </a:prstGeom>
            <a:solidFill>
              <a:srgbClr val="D8D2C1"/>
            </a:solidFill>
            <a:ln>
              <a:solidFill>
                <a:srgbClr val="D8D2C1"/>
              </a:solidFill>
            </a:ln>
          </p:spPr>
          <p:style>
            <a:lnRef idx="1">
              <a:schemeClr val="accent1"/>
            </a:lnRef>
            <a:fillRef idx="3">
              <a:schemeClr val="accent1"/>
            </a:fillRef>
            <a:effectRef idx="2">
              <a:schemeClr val="accent1"/>
            </a:effectRef>
            <a:fontRef idx="minor">
              <a:schemeClr val="lt1"/>
            </a:fontRef>
          </p:style>
          <p:txBody>
            <a:bodyPr lIns="365760" rtlCol="0" anchor="ctr"/>
            <a:lstStyle/>
            <a:p>
              <a:pPr>
                <a:spcAft>
                  <a:spcPts val="1200"/>
                </a:spcAft>
              </a:pPr>
              <a:endParaRPr lang="en-US" sz="1000" dirty="0">
                <a:solidFill>
                  <a:srgbClr val="002B49"/>
                </a:solidFill>
                <a:latin typeface="Arial"/>
                <a:cs typeface="Arial"/>
              </a:endParaRPr>
            </a:p>
          </p:txBody>
        </p:sp>
        <p:sp>
          <p:nvSpPr>
            <p:cNvPr id="33" name="Round Diagonal Corner Rectangle 32"/>
            <p:cNvSpPr/>
            <p:nvPr/>
          </p:nvSpPr>
          <p:spPr>
            <a:xfrm>
              <a:off x="17449800" y="15712017"/>
              <a:ext cx="15804911" cy="694921"/>
            </a:xfrm>
            <a:prstGeom prst="round2DiagRect">
              <a:avLst/>
            </a:prstGeom>
            <a:solidFill>
              <a:srgbClr val="002B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17933215" y="15923505"/>
              <a:ext cx="15086927" cy="584776"/>
            </a:xfrm>
            <a:prstGeom prst="rect">
              <a:avLst/>
            </a:prstGeom>
            <a:noFill/>
          </p:spPr>
          <p:txBody>
            <a:bodyPr wrap="square" rtlCol="0">
              <a:spAutoFit/>
            </a:bodyPr>
            <a:lstStyle/>
            <a:p>
              <a:r>
                <a:rPr lang="en-US" sz="3200" dirty="0" smtClean="0">
                  <a:solidFill>
                    <a:schemeClr val="bg1"/>
                  </a:solidFill>
                  <a:latin typeface="Avenir Heavy"/>
                  <a:cs typeface="Avenir Heavy"/>
                </a:rPr>
                <a:t>Outcomes</a:t>
              </a:r>
              <a:endParaRPr lang="en-US" sz="3200" dirty="0">
                <a:solidFill>
                  <a:schemeClr val="bg1"/>
                </a:solidFill>
                <a:latin typeface="Avenir Heavy"/>
                <a:cs typeface="Avenir Heavy"/>
              </a:endParaRPr>
            </a:p>
          </p:txBody>
        </p:sp>
      </p:grpSp>
      <p:grpSp>
        <p:nvGrpSpPr>
          <p:cNvPr id="44" name="Group 43"/>
          <p:cNvGrpSpPr/>
          <p:nvPr/>
        </p:nvGrpSpPr>
        <p:grpSpPr>
          <a:xfrm>
            <a:off x="37339378" y="20913304"/>
            <a:ext cx="13256873" cy="17081505"/>
            <a:chOff x="17449800" y="15712017"/>
            <a:chExt cx="15804911" cy="10117534"/>
          </a:xfrm>
        </p:grpSpPr>
        <p:sp>
          <p:nvSpPr>
            <p:cNvPr id="45" name="Rectangle 44"/>
            <p:cNvSpPr/>
            <p:nvPr/>
          </p:nvSpPr>
          <p:spPr>
            <a:xfrm>
              <a:off x="17449800" y="16836558"/>
              <a:ext cx="15804911" cy="8992993"/>
            </a:xfrm>
            <a:prstGeom prst="rect">
              <a:avLst/>
            </a:prstGeom>
            <a:solidFill>
              <a:srgbClr val="F3C317"/>
            </a:solidFill>
            <a:ln>
              <a:solidFill>
                <a:srgbClr val="D8D2C1"/>
              </a:solidFill>
            </a:ln>
          </p:spPr>
          <p:style>
            <a:lnRef idx="1">
              <a:schemeClr val="accent1"/>
            </a:lnRef>
            <a:fillRef idx="3">
              <a:schemeClr val="accent1"/>
            </a:fillRef>
            <a:effectRef idx="2">
              <a:schemeClr val="accent1"/>
            </a:effectRef>
            <a:fontRef idx="minor">
              <a:schemeClr val="lt1"/>
            </a:fontRef>
          </p:style>
          <p:txBody>
            <a:bodyPr lIns="365760" rtlCol="0" anchor="ctr"/>
            <a:lstStyle/>
            <a:p>
              <a:pPr>
                <a:spcAft>
                  <a:spcPts val="1200"/>
                </a:spcAft>
              </a:pPr>
              <a:endParaRPr lang="en-US" sz="3200" dirty="0">
                <a:solidFill>
                  <a:srgbClr val="002B49"/>
                </a:solidFill>
                <a:latin typeface="Arial"/>
                <a:cs typeface="Arial"/>
              </a:endParaRPr>
            </a:p>
          </p:txBody>
        </p:sp>
        <p:sp>
          <p:nvSpPr>
            <p:cNvPr id="46" name="Round Diagonal Corner Rectangle 45"/>
            <p:cNvSpPr/>
            <p:nvPr/>
          </p:nvSpPr>
          <p:spPr>
            <a:xfrm>
              <a:off x="17449800" y="15712017"/>
              <a:ext cx="15804911" cy="1026779"/>
            </a:xfrm>
            <a:prstGeom prst="round2DiagRect">
              <a:avLst/>
            </a:prstGeom>
            <a:solidFill>
              <a:srgbClr val="002B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47" name="TextBox 46"/>
            <p:cNvSpPr txBox="1"/>
            <p:nvPr/>
          </p:nvSpPr>
          <p:spPr>
            <a:xfrm>
              <a:off x="17933215" y="15923505"/>
              <a:ext cx="15086927" cy="614431"/>
            </a:xfrm>
            <a:prstGeom prst="rect">
              <a:avLst/>
            </a:prstGeom>
            <a:noFill/>
          </p:spPr>
          <p:txBody>
            <a:bodyPr wrap="square" rtlCol="0">
              <a:spAutoFit/>
            </a:bodyPr>
            <a:lstStyle/>
            <a:p>
              <a:r>
                <a:rPr lang="en-US" sz="3200" dirty="0" smtClean="0">
                  <a:solidFill>
                    <a:schemeClr val="bg1"/>
                  </a:solidFill>
                  <a:latin typeface="Avenir Heavy"/>
                  <a:cs typeface="Avenir Heavy"/>
                </a:rPr>
                <a:t>Implications for Practice </a:t>
              </a:r>
              <a:endParaRPr lang="en-US" sz="3200" dirty="0">
                <a:solidFill>
                  <a:schemeClr val="bg1"/>
                </a:solidFill>
                <a:latin typeface="Avenir Heavy"/>
                <a:cs typeface="Avenir Heavy"/>
              </a:endParaRPr>
            </a:p>
          </p:txBody>
        </p:sp>
      </p:grpSp>
      <p:pic>
        <p:nvPicPr>
          <p:cNvPr id="52" name="Picture 51"/>
          <p:cNvPicPr>
            <a:picLocks noChangeAspect="1"/>
          </p:cNvPicPr>
          <p:nvPr/>
        </p:nvPicPr>
        <p:blipFill>
          <a:blip r:embed="rId4"/>
          <a:stretch>
            <a:fillRect/>
          </a:stretch>
        </p:blipFill>
        <p:spPr>
          <a:xfrm>
            <a:off x="1775039" y="1195913"/>
            <a:ext cx="9117396" cy="3991597"/>
          </a:xfrm>
          <a:prstGeom prst="rect">
            <a:avLst/>
          </a:prstGeom>
        </p:spPr>
      </p:pic>
      <p:sp>
        <p:nvSpPr>
          <p:cNvPr id="10" name="TextBox 9"/>
          <p:cNvSpPr txBox="1"/>
          <p:nvPr/>
        </p:nvSpPr>
        <p:spPr>
          <a:xfrm>
            <a:off x="712400" y="22811874"/>
            <a:ext cx="15700805" cy="3416320"/>
          </a:xfrm>
          <a:prstGeom prst="rect">
            <a:avLst/>
          </a:prstGeom>
          <a:noFill/>
        </p:spPr>
        <p:txBody>
          <a:bodyPr wrap="square" rtlCol="0">
            <a:spAutoFit/>
          </a:bodyPr>
          <a:lstStyle/>
          <a:p>
            <a:pPr marL="1143000" indent="-1143000">
              <a:buFont typeface="Arial" panose="020B0604020202020204" pitchFamily="34" charset="0"/>
              <a:buChar char="•"/>
            </a:pPr>
            <a:r>
              <a:rPr lang="en-US" sz="3600" dirty="0" smtClean="0"/>
              <a:t>Development and implementation of an undergraduate pediatric clinical rotation in an ambulatory clinical setting </a:t>
            </a:r>
          </a:p>
          <a:p>
            <a:pPr marL="1143000" indent="-1143000">
              <a:buFont typeface="Arial" panose="020B0604020202020204" pitchFamily="34" charset="0"/>
              <a:buChar char="•"/>
            </a:pPr>
            <a:r>
              <a:rPr lang="en-US" sz="3600" dirty="0" smtClean="0"/>
              <a:t>Enhance collaborative relationships  between a clinical  agency and an academic institution </a:t>
            </a:r>
          </a:p>
          <a:p>
            <a:pPr marL="1143000" indent="-1143000">
              <a:buFont typeface="Arial" panose="020B0604020202020204" pitchFamily="34" charset="0"/>
              <a:buChar char="•"/>
            </a:pPr>
            <a:r>
              <a:rPr lang="en-US" sz="3600" dirty="0"/>
              <a:t>S</a:t>
            </a:r>
            <a:r>
              <a:rPr lang="en-US" sz="3600" dirty="0" smtClean="0"/>
              <a:t>upport  acquisition of the knowledge, skills and attitudes associated with pediatric ambulatory care </a:t>
            </a:r>
            <a:endParaRPr lang="en-US" sz="3600" dirty="0"/>
          </a:p>
        </p:txBody>
      </p:sp>
      <p:sp>
        <p:nvSpPr>
          <p:cNvPr id="23" name="TextBox 22"/>
          <p:cNvSpPr txBox="1"/>
          <p:nvPr/>
        </p:nvSpPr>
        <p:spPr>
          <a:xfrm>
            <a:off x="1096988" y="8391211"/>
            <a:ext cx="15544002" cy="4524315"/>
          </a:xfrm>
          <a:prstGeom prst="rect">
            <a:avLst/>
          </a:prstGeom>
          <a:noFill/>
        </p:spPr>
        <p:txBody>
          <a:bodyPr wrap="square" rtlCol="0">
            <a:spAutoFit/>
          </a:bodyPr>
          <a:lstStyle/>
          <a:p>
            <a:r>
              <a:rPr lang="en-US" sz="3600" dirty="0" smtClean="0"/>
              <a:t>In nursing education, the clinical context is recognized as an essential arena for students to learn about the realities of nursing practice.  Current literature supports a changing landscape for health care delivery which shifts from acute care to ambulatory care settings.   Exploration of alternative clinical learning environments is warranted, given this shift in nursing practice and potential nursing shortages predicted as early as 2020 in ambulatory settings.  Historically, agency leadership, staff, and students have not supported the ambulatory setting as a viable learning environment for an undergraduate pediatric rotation.   </a:t>
            </a:r>
            <a:endParaRPr lang="en-US" sz="3600" dirty="0"/>
          </a:p>
        </p:txBody>
      </p:sp>
      <p:sp>
        <p:nvSpPr>
          <p:cNvPr id="34" name="TextBox 33"/>
          <p:cNvSpPr txBox="1"/>
          <p:nvPr/>
        </p:nvSpPr>
        <p:spPr>
          <a:xfrm>
            <a:off x="2935705" y="13457343"/>
            <a:ext cx="10419348" cy="604439"/>
          </a:xfrm>
          <a:prstGeom prst="rect">
            <a:avLst/>
          </a:prstGeom>
          <a:noFill/>
        </p:spPr>
        <p:txBody>
          <a:bodyPr wrap="square" rtlCol="0">
            <a:spAutoFit/>
          </a:bodyPr>
          <a:lstStyle/>
          <a:p>
            <a:pPr algn="ctr"/>
            <a:r>
              <a:rPr lang="en-US" sz="3200" b="1" dirty="0" smtClean="0"/>
              <a:t>Differences Between Acute Care and Ambulatory Care</a:t>
            </a:r>
            <a:endParaRPr lang="en-US" sz="3200" b="1" dirty="0"/>
          </a:p>
        </p:txBody>
      </p:sp>
      <p:sp>
        <p:nvSpPr>
          <p:cNvPr id="50" name="TextBox 49"/>
          <p:cNvSpPr txBox="1"/>
          <p:nvPr/>
        </p:nvSpPr>
        <p:spPr>
          <a:xfrm>
            <a:off x="5465426" y="19168708"/>
            <a:ext cx="5837060" cy="400110"/>
          </a:xfrm>
          <a:prstGeom prst="rect">
            <a:avLst/>
          </a:prstGeom>
          <a:noFill/>
        </p:spPr>
        <p:txBody>
          <a:bodyPr wrap="square" rtlCol="0">
            <a:spAutoFit/>
          </a:bodyPr>
          <a:lstStyle/>
          <a:p>
            <a:r>
              <a:rPr lang="en-US" sz="2000" dirty="0" smtClean="0"/>
              <a:t>Core Curriculum for Ambulatory Care Nursing , 2013</a:t>
            </a:r>
            <a:endParaRPr lang="en-US" sz="20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617" y="14112131"/>
            <a:ext cx="8134213" cy="500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00" y="28141000"/>
            <a:ext cx="3979916" cy="519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1943" y="26073719"/>
            <a:ext cx="6667887" cy="401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4990" y="30240274"/>
            <a:ext cx="6096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8042287" y="8091027"/>
            <a:ext cx="10472556" cy="3847207"/>
          </a:xfrm>
          <a:prstGeom prst="rect">
            <a:avLst/>
          </a:prstGeom>
          <a:noFill/>
        </p:spPr>
        <p:txBody>
          <a:bodyPr wrap="square" rtlCol="0">
            <a:spAutoFit/>
          </a:bodyPr>
          <a:lstStyle/>
          <a:p>
            <a:pPr algn="ctr"/>
            <a:endParaRPr lang="en-US" sz="3600" b="1" u="sng" dirty="0" smtClean="0">
              <a:solidFill>
                <a:srgbClr val="002B49"/>
              </a:solidFill>
            </a:endParaRPr>
          </a:p>
          <a:p>
            <a:pPr algn="ctr"/>
            <a:r>
              <a:rPr lang="en-US" sz="3600" b="1" u="sng" dirty="0" smtClean="0">
                <a:solidFill>
                  <a:srgbClr val="002B49"/>
                </a:solidFill>
              </a:rPr>
              <a:t>Skill and Task Attainment</a:t>
            </a:r>
          </a:p>
          <a:p>
            <a:pPr marL="457200" indent="-457200">
              <a:buFont typeface="Arial" panose="020B0604020202020204" pitchFamily="34" charset="0"/>
              <a:buChar char="•"/>
            </a:pPr>
            <a:r>
              <a:rPr lang="en-US" sz="3600" dirty="0" smtClean="0"/>
              <a:t>Primary focus for the novice student nurse </a:t>
            </a:r>
          </a:p>
          <a:p>
            <a:pPr marL="457200" indent="-457200">
              <a:buFont typeface="Arial" panose="020B0604020202020204" pitchFamily="34" charset="0"/>
              <a:buChar char="•"/>
            </a:pPr>
            <a:r>
              <a:rPr lang="en-US" sz="3600" dirty="0" smtClean="0"/>
              <a:t>Ambulatory settings not highly task oriented </a:t>
            </a:r>
          </a:p>
          <a:p>
            <a:endParaRPr lang="en-US" sz="3200" b="1" u="sng" dirty="0" smtClean="0">
              <a:solidFill>
                <a:srgbClr val="002B49"/>
              </a:solidFill>
            </a:endParaRPr>
          </a:p>
          <a:p>
            <a:pPr algn="ctr"/>
            <a:r>
              <a:rPr lang="en-US" sz="3600" u="sng" dirty="0" smtClean="0"/>
              <a:t>Strategy :  Pre and Post Conference</a:t>
            </a:r>
          </a:p>
          <a:p>
            <a:endParaRPr lang="en-US" sz="3200" dirty="0"/>
          </a:p>
        </p:txBody>
      </p:sp>
      <p:pic>
        <p:nvPicPr>
          <p:cNvPr id="2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2068" y="11635007"/>
            <a:ext cx="9708036" cy="516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7356329" y="8091027"/>
            <a:ext cx="11285152" cy="1178639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29600534" y="8091027"/>
            <a:ext cx="9962147" cy="3416320"/>
          </a:xfrm>
          <a:prstGeom prst="rect">
            <a:avLst/>
          </a:prstGeom>
          <a:noFill/>
        </p:spPr>
        <p:txBody>
          <a:bodyPr wrap="square" rtlCol="0">
            <a:spAutoFit/>
          </a:bodyPr>
          <a:lstStyle/>
          <a:p>
            <a:endParaRPr lang="en-US" sz="3600" b="1" u="sng" dirty="0" smtClean="0"/>
          </a:p>
          <a:p>
            <a:pPr algn="ctr"/>
            <a:r>
              <a:rPr lang="en-US" sz="3600" b="1" u="sng" dirty="0" smtClean="0"/>
              <a:t>Care Coordination and Clinical Reasoning</a:t>
            </a:r>
          </a:p>
          <a:p>
            <a:pPr marL="571500" indent="-571500">
              <a:buFont typeface="Arial" panose="020B0604020202020204" pitchFamily="34" charset="0"/>
              <a:buChar char="•"/>
            </a:pPr>
            <a:r>
              <a:rPr lang="en-US" sz="3600" dirty="0" smtClean="0"/>
              <a:t>Use of concept mapping to promote understanding and use of nursing process:  </a:t>
            </a:r>
          </a:p>
          <a:p>
            <a:pPr algn="ctr"/>
            <a:endParaRPr lang="en-US" sz="3600" dirty="0" smtClean="0"/>
          </a:p>
          <a:p>
            <a:endParaRPr lang="en-US" sz="3600" b="1" u="sng"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99158" y="10748142"/>
            <a:ext cx="8066374" cy="265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9175355" y="8091027"/>
            <a:ext cx="10448236" cy="118396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p:cNvSpPr txBox="1"/>
          <p:nvPr/>
        </p:nvSpPr>
        <p:spPr>
          <a:xfrm>
            <a:off x="40758238" y="8091027"/>
            <a:ext cx="9196877" cy="9510296"/>
          </a:xfrm>
          <a:prstGeom prst="rect">
            <a:avLst/>
          </a:prstGeom>
          <a:noFill/>
        </p:spPr>
        <p:txBody>
          <a:bodyPr wrap="square" rtlCol="0">
            <a:spAutoFit/>
          </a:bodyPr>
          <a:lstStyle/>
          <a:p>
            <a:pPr algn="ctr"/>
            <a:endParaRPr lang="en-US" sz="3600" b="1" u="sng" dirty="0" smtClean="0"/>
          </a:p>
          <a:p>
            <a:pPr algn="ctr"/>
            <a:r>
              <a:rPr lang="en-US" sz="3600" b="1" u="sng" dirty="0" smtClean="0"/>
              <a:t>Clinical Scholar Development</a:t>
            </a:r>
          </a:p>
          <a:p>
            <a:pPr algn="ctr"/>
            <a:endParaRPr lang="en-US" sz="3600" b="1" u="sng" dirty="0" smtClean="0"/>
          </a:p>
          <a:p>
            <a:pPr marL="571500" indent="-571500">
              <a:buFont typeface="Arial" panose="020B0604020202020204" pitchFamily="34" charset="0"/>
              <a:buChar char="•"/>
            </a:pPr>
            <a:r>
              <a:rPr lang="en-US" sz="3600" dirty="0"/>
              <a:t>Ambulatory Clinical Scholars </a:t>
            </a:r>
            <a:r>
              <a:rPr lang="en-US" sz="3600" dirty="0" smtClean="0"/>
              <a:t>enhance the </a:t>
            </a:r>
            <a:r>
              <a:rPr lang="en-US" sz="3600" dirty="0"/>
              <a:t>ability to bridge the knowledge to practice gap in their specialty area of nursing </a:t>
            </a: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smtClean="0"/>
              <a:t>Ambulatory Clinical Nurse Educator attended comprehensive workshop offered by the Colorado Center for Nursing Excellence and was instrumental in developing ambulatory clinical scholars.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smtClean="0"/>
              <a:t>Resulted in expanded opportunities for  ambulatory nurses with graduate degrees to grow professionally, and promote the practice of ambulatory care. </a:t>
            </a:r>
            <a:endParaRPr lang="en-US" sz="3600" dirty="0"/>
          </a:p>
        </p:txBody>
      </p:sp>
      <p:pic>
        <p:nvPicPr>
          <p:cNvPr id="69" name="Picture 5" descr="\\childrens\usershomeroot\UsersMNOP\US003281\My Documents\CNE\Abstract\WIN2016\concept ma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7242" y="13521272"/>
            <a:ext cx="4865956" cy="627035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39930527" y="8091027"/>
            <a:ext cx="10525864" cy="1179812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p:cNvSpPr txBox="1"/>
          <p:nvPr/>
        </p:nvSpPr>
        <p:spPr>
          <a:xfrm>
            <a:off x="37339379" y="23823122"/>
            <a:ext cx="12857673" cy="7848302"/>
          </a:xfrm>
          <a:prstGeom prst="rect">
            <a:avLst/>
          </a:prstGeom>
          <a:noFill/>
        </p:spPr>
        <p:txBody>
          <a:bodyPr wrap="square" rtlCol="0">
            <a:spAutoFit/>
          </a:bodyPr>
          <a:lstStyle/>
          <a:p>
            <a:r>
              <a:rPr lang="en-US" sz="3600" dirty="0" smtClean="0"/>
              <a:t>Clinical contexts </a:t>
            </a:r>
            <a:r>
              <a:rPr lang="en-US" sz="3600" dirty="0"/>
              <a:t>are powerful in shaping student attitudes </a:t>
            </a:r>
            <a:r>
              <a:rPr lang="en-US" sz="3600" dirty="0" smtClean="0"/>
              <a:t>for </a:t>
            </a:r>
            <a:r>
              <a:rPr lang="en-US" sz="3600" dirty="0"/>
              <a:t>learning, practice, and professional </a:t>
            </a:r>
            <a:r>
              <a:rPr lang="en-US" sz="3600" dirty="0" smtClean="0"/>
              <a:t>development.  Academic and practice settings  must re-examine current approaches to clinical  education and seek experiences that prepare students for  a changing practice environment. This program was developed to increase clinical  placement capacity, and to implement a targeted and innovative learning  environment for nursing students enrolled in a pediatric course.  Facilitating effective clinical learning for pediatric nursing students is increasingly challenging given limited opportunities in most communities.  This innovative program re-examined clinical teaching paradigms to maximize student learning in an ambulatory pediatric setting meeting established curricular goals, and served as a successful model for effective clinical instruction.  </a:t>
            </a:r>
            <a:endParaRPr lang="en-US" sz="3600" dirty="0"/>
          </a:p>
        </p:txBody>
      </p:sp>
      <p:sp>
        <p:nvSpPr>
          <p:cNvPr id="73" name="TextBox 72"/>
          <p:cNvSpPr txBox="1"/>
          <p:nvPr/>
        </p:nvSpPr>
        <p:spPr>
          <a:xfrm>
            <a:off x="17402947" y="22596130"/>
            <a:ext cx="19431285" cy="646331"/>
          </a:xfrm>
          <a:prstGeom prst="rect">
            <a:avLst/>
          </a:prstGeom>
          <a:noFill/>
        </p:spPr>
        <p:txBody>
          <a:bodyPr wrap="square" rtlCol="0">
            <a:spAutoFit/>
          </a:bodyPr>
          <a:lstStyle/>
          <a:p>
            <a:r>
              <a:rPr lang="en-US" sz="3600" b="1" dirty="0" smtClean="0"/>
              <a:t>  Clinical Reasoning with Concept Mapping </a:t>
            </a:r>
            <a:endParaRPr lang="en-US" sz="3600" b="1" dirty="0"/>
          </a:p>
        </p:txBody>
      </p:sp>
      <p:pic>
        <p:nvPicPr>
          <p:cNvPr id="1033" name="Picture 9" descr="\\childrens\usershomeroot\UsersMNOP\US003281\My Documents\CNE\Abstract\WIN2016\1st concept m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20461" y="23359166"/>
            <a:ext cx="3465771" cy="4417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ldrens\usershomeroot\UsersMNOP\US003281\My Documents\CNE\Abstract\WIN2016\2nd Concept 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54721" y="23359166"/>
            <a:ext cx="5273322" cy="4111109"/>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Arrow 74"/>
          <p:cNvSpPr/>
          <p:nvPr/>
        </p:nvSpPr>
        <p:spPr>
          <a:xfrm>
            <a:off x="22243849" y="24769784"/>
            <a:ext cx="1482425" cy="10365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35" name="Picture 11" descr="\\childrens\usershomeroot\UsersMNOP\US003281\My Documents\CNE\Abstract\WIN2016\Concept Map 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61796" y="23359166"/>
            <a:ext cx="5179672" cy="40863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82233" y="24769784"/>
            <a:ext cx="15795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TextBox 75"/>
          <p:cNvSpPr txBox="1"/>
          <p:nvPr/>
        </p:nvSpPr>
        <p:spPr>
          <a:xfrm>
            <a:off x="19086270" y="27834987"/>
            <a:ext cx="2734151" cy="461665"/>
          </a:xfrm>
          <a:prstGeom prst="rect">
            <a:avLst/>
          </a:prstGeom>
          <a:noFill/>
        </p:spPr>
        <p:txBody>
          <a:bodyPr wrap="square" rtlCol="0">
            <a:spAutoFit/>
          </a:bodyPr>
          <a:lstStyle/>
          <a:p>
            <a:pPr algn="ctr"/>
            <a:r>
              <a:rPr lang="en-US" sz="2400" b="1" dirty="0" smtClean="0"/>
              <a:t>First Concept Map </a:t>
            </a:r>
            <a:endParaRPr lang="en-US" sz="2400" b="1" dirty="0"/>
          </a:p>
        </p:txBody>
      </p:sp>
      <p:sp>
        <p:nvSpPr>
          <p:cNvPr id="79" name="Right Brace 78"/>
          <p:cNvSpPr/>
          <p:nvPr/>
        </p:nvSpPr>
        <p:spPr>
          <a:xfrm rot="5400000">
            <a:off x="29340452" y="22132808"/>
            <a:ext cx="1058939" cy="12131799"/>
          </a:xfrm>
          <a:prstGeom prst="rightBrace">
            <a:avLst>
              <a:gd name="adj1" fmla="val 8333"/>
              <a:gd name="adj2" fmla="val 477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0" name="TextBox 79"/>
          <p:cNvSpPr txBox="1"/>
          <p:nvPr/>
        </p:nvSpPr>
        <p:spPr>
          <a:xfrm>
            <a:off x="28572171" y="27777008"/>
            <a:ext cx="3392904" cy="461665"/>
          </a:xfrm>
          <a:prstGeom prst="rect">
            <a:avLst/>
          </a:prstGeom>
          <a:noFill/>
        </p:spPr>
        <p:txBody>
          <a:bodyPr wrap="square" rtlCol="0">
            <a:spAutoFit/>
          </a:bodyPr>
          <a:lstStyle/>
          <a:p>
            <a:pPr algn="ctr"/>
            <a:r>
              <a:rPr lang="en-US" sz="2400" b="1" dirty="0" smtClean="0"/>
              <a:t>Last Concept Map</a:t>
            </a:r>
            <a:endParaRPr lang="en-US" sz="2400" b="1" dirty="0"/>
          </a:p>
        </p:txBody>
      </p:sp>
      <p:sp>
        <p:nvSpPr>
          <p:cNvPr id="5" name="TextBox 4"/>
          <p:cNvSpPr txBox="1"/>
          <p:nvPr/>
        </p:nvSpPr>
        <p:spPr>
          <a:xfrm>
            <a:off x="17402946" y="28844643"/>
            <a:ext cx="19431286" cy="646331"/>
          </a:xfrm>
          <a:prstGeom prst="rect">
            <a:avLst/>
          </a:prstGeom>
          <a:noFill/>
        </p:spPr>
        <p:txBody>
          <a:bodyPr wrap="square" rtlCol="0">
            <a:spAutoFit/>
          </a:bodyPr>
          <a:lstStyle/>
          <a:p>
            <a:r>
              <a:rPr lang="en-US" sz="3600" b="1" dirty="0" smtClean="0"/>
              <a:t>  Metrics </a:t>
            </a:r>
            <a:endParaRPr lang="en-US" sz="3600" b="1" dirty="0"/>
          </a:p>
        </p:txBody>
      </p:sp>
      <p:sp>
        <p:nvSpPr>
          <p:cNvPr id="20" name="TextBox 19"/>
          <p:cNvSpPr txBox="1"/>
          <p:nvPr/>
        </p:nvSpPr>
        <p:spPr>
          <a:xfrm>
            <a:off x="17402947" y="32037941"/>
            <a:ext cx="19431285" cy="646331"/>
          </a:xfrm>
          <a:prstGeom prst="rect">
            <a:avLst/>
          </a:prstGeom>
          <a:noFill/>
        </p:spPr>
        <p:txBody>
          <a:bodyPr wrap="square" rtlCol="0">
            <a:spAutoFit/>
          </a:bodyPr>
          <a:lstStyle/>
          <a:p>
            <a:r>
              <a:rPr lang="en-US" sz="3600" b="1" dirty="0" smtClean="0"/>
              <a:t>  Anecdotal (Site Evaluation)  </a:t>
            </a:r>
            <a:endParaRPr lang="en-US" sz="3600" b="1" dirty="0"/>
          </a:p>
        </p:txBody>
      </p:sp>
      <p:pic>
        <p:nvPicPr>
          <p:cNvPr id="24" name="Picture 3" descr="C:\Users\us003281\AppData\Local\Microsoft\Windows\Temporary Internet Files\Content.Outlook\7RYZ9D6A\CCNE_hor_2c.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81805" y="17994421"/>
            <a:ext cx="3673592" cy="157439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86450" y="1068345"/>
            <a:ext cx="6411886" cy="411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 Box 2"/>
          <p:cNvSpPr txBox="1"/>
          <p:nvPr/>
        </p:nvSpPr>
        <p:spPr>
          <a:xfrm rot="20237385">
            <a:off x="17937822" y="33729664"/>
            <a:ext cx="2992061" cy="3371737"/>
          </a:xfrm>
          <a:prstGeom prst="wedgeRoundRectCallo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a:ea typeface="Calibri"/>
                <a:cs typeface="Times New Roman"/>
              </a:rPr>
              <a:t>“</a:t>
            </a:r>
            <a:r>
              <a:rPr kumimoji="0" lang="en-US" sz="2000" b="1" i="0" u="none" strike="noStrike" kern="0" cap="none" spc="0" normalizeH="0" baseline="0" noProof="0" dirty="0">
                <a:ln>
                  <a:noFill/>
                </a:ln>
                <a:solidFill>
                  <a:sysClr val="windowText" lastClr="000000"/>
                </a:solidFill>
                <a:effectLst/>
                <a:uLnTx/>
                <a:uFillTx/>
                <a:latin typeface="Calibri"/>
                <a:ea typeface="Calibri"/>
                <a:cs typeface="Times New Roman"/>
              </a:rPr>
              <a:t>Every day was a learning experience.  My clinical scholars did an excellent job with pre/post conference……these have been the most effective student conferences so </a:t>
            </a:r>
            <a:r>
              <a:rPr kumimoji="0" lang="en-US" sz="2000" b="1" i="0" u="none" strike="noStrike" kern="0" cap="none" spc="0" normalizeH="0" baseline="0" noProof="0" dirty="0" smtClean="0">
                <a:ln>
                  <a:noFill/>
                </a:ln>
                <a:solidFill>
                  <a:sysClr val="windowText" lastClr="000000"/>
                </a:solidFill>
                <a:effectLst/>
                <a:uLnTx/>
                <a:uFillTx/>
                <a:latin typeface="Calibri"/>
                <a:ea typeface="Calibri"/>
                <a:cs typeface="Times New Roman"/>
              </a:rPr>
              <a:t>far</a:t>
            </a:r>
            <a:r>
              <a:rPr kumimoji="0" lang="en-US" sz="2000" b="1" i="0" u="none" strike="noStrike" kern="0" cap="none" spc="0" normalizeH="0" baseline="0" noProof="0" dirty="0">
                <a:ln>
                  <a:noFill/>
                </a:ln>
                <a:solidFill>
                  <a:sysClr val="windowText" lastClr="000000"/>
                </a:solidFill>
                <a:effectLst/>
                <a:uLnTx/>
                <a:uFillTx/>
                <a:latin typeface="Calibri"/>
                <a:ea typeface="Calibri"/>
                <a:cs typeface="Times New Roman"/>
              </a:rPr>
              <a:t>.”</a:t>
            </a:r>
            <a:endParaRPr kumimoji="0" lang="en-US" sz="20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37"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7014" y="32952802"/>
            <a:ext cx="4778520" cy="268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115534" y="35615019"/>
            <a:ext cx="4283623" cy="237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281203" y="32385567"/>
            <a:ext cx="4931939" cy="275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818640">
            <a:off x="31812762" y="33521328"/>
            <a:ext cx="4151718" cy="433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descr="\\childrens\usershomeroot\UsersMNOP\US003281\My Documents\CNE\Abstract\WIN2016\Nursing Student Picture.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909556" y="31671424"/>
            <a:ext cx="8144052" cy="5917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7993209" y="29444188"/>
            <a:ext cx="17367854" cy="2308324"/>
          </a:xfrm>
          <a:prstGeom prst="rect">
            <a:avLst/>
          </a:prstGeom>
          <a:noFill/>
        </p:spPr>
        <p:txBody>
          <a:bodyPr wrap="square" rtlCol="0">
            <a:spAutoFit/>
          </a:bodyPr>
          <a:lstStyle/>
          <a:p>
            <a:r>
              <a:rPr lang="en-US" sz="3600" dirty="0" smtClean="0"/>
              <a:t>Outcome metrics show no difference between acute care and ambulatory care experience as measured by: </a:t>
            </a:r>
          </a:p>
          <a:p>
            <a:pPr marL="571500" indent="-571500">
              <a:buFont typeface="Arial" panose="020B0604020202020204" pitchFamily="34" charset="0"/>
              <a:buChar char="•"/>
            </a:pPr>
            <a:r>
              <a:rPr lang="en-US" sz="3600" dirty="0" smtClean="0"/>
              <a:t>Kaplan Integrated Pediatric Exam </a:t>
            </a:r>
          </a:p>
          <a:p>
            <a:pPr marL="571500" indent="-571500">
              <a:buFont typeface="Arial" panose="020B0604020202020204" pitchFamily="34" charset="0"/>
              <a:buChar char="•"/>
            </a:pPr>
            <a:r>
              <a:rPr lang="en-US" sz="3600" dirty="0" smtClean="0"/>
              <a:t>Final course grades </a:t>
            </a:r>
            <a:endParaRPr lang="en-US" sz="3600" dirty="0"/>
          </a:p>
        </p:txBody>
      </p:sp>
      <p:pic>
        <p:nvPicPr>
          <p:cNvPr id="51"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6433" y="33690306"/>
            <a:ext cx="13949374" cy="424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21755" y="34702452"/>
            <a:ext cx="13542966" cy="2862322"/>
          </a:xfrm>
          <a:prstGeom prst="rect">
            <a:avLst/>
          </a:prstGeom>
          <a:noFill/>
        </p:spPr>
        <p:txBody>
          <a:bodyPr wrap="square" rtlCol="0">
            <a:spAutoFit/>
          </a:bodyPr>
          <a:lstStyle/>
          <a:p>
            <a:pPr marL="457200" indent="-393700"/>
            <a:r>
              <a:rPr lang="en-US" sz="2000" dirty="0">
                <a:solidFill>
                  <a:prstClr val="black"/>
                </a:solidFill>
              </a:rPr>
              <a:t>Atay, S. &amp;Karabacak, U., (2012).  Care plans using concept maps and their effects on the critical thinking dispositions of nursing students.  </a:t>
            </a:r>
            <a:r>
              <a:rPr lang="en-US" sz="2000" i="1" dirty="0">
                <a:solidFill>
                  <a:prstClr val="black"/>
                </a:solidFill>
              </a:rPr>
              <a:t>International Journal of Nursing Practice, 18.  </a:t>
            </a:r>
            <a:r>
              <a:rPr lang="en-US" sz="2000" dirty="0">
                <a:solidFill>
                  <a:prstClr val="black"/>
                </a:solidFill>
              </a:rPr>
              <a:t>233-239.  http://doi:  </a:t>
            </a:r>
            <a:r>
              <a:rPr lang="en-US" sz="2000" dirty="0" smtClean="0">
                <a:solidFill>
                  <a:prstClr val="black"/>
                </a:solidFill>
              </a:rPr>
              <a:t>10.111/j.1440-172X.2012.02034.x</a:t>
            </a:r>
          </a:p>
          <a:p>
            <a:pPr marL="457200" indent="-393700"/>
            <a:endParaRPr lang="en-US" sz="2000" dirty="0" smtClean="0">
              <a:solidFill>
                <a:prstClr val="black"/>
              </a:solidFill>
            </a:endParaRPr>
          </a:p>
          <a:p>
            <a:pPr marL="457200" indent="-393700"/>
            <a:r>
              <a:rPr lang="en-US" sz="2000" dirty="0" smtClean="0">
                <a:solidFill>
                  <a:prstClr val="black"/>
                </a:solidFill>
              </a:rPr>
              <a:t>Laughlin</a:t>
            </a:r>
            <a:r>
              <a:rPr lang="en-US" sz="2000" dirty="0">
                <a:solidFill>
                  <a:prstClr val="black"/>
                </a:solidFill>
              </a:rPr>
              <a:t>, B. C. (2013).  Core curriculum for ambulatory care nursing. (3</a:t>
            </a:r>
            <a:r>
              <a:rPr lang="en-US" sz="2000" baseline="30000" dirty="0">
                <a:solidFill>
                  <a:prstClr val="black"/>
                </a:solidFill>
              </a:rPr>
              <a:t>rd</a:t>
            </a:r>
            <a:r>
              <a:rPr lang="en-US" sz="2000" dirty="0">
                <a:solidFill>
                  <a:prstClr val="black"/>
                </a:solidFill>
              </a:rPr>
              <a:t> ed.) Pitman, NJ:  Anthony J. Jannetti, </a:t>
            </a:r>
            <a:r>
              <a:rPr lang="en-US" sz="2000" dirty="0" smtClean="0">
                <a:solidFill>
                  <a:prstClr val="black"/>
                </a:solidFill>
              </a:rPr>
              <a:t>Inc.</a:t>
            </a:r>
          </a:p>
          <a:p>
            <a:pPr marL="457200" indent="-393700"/>
            <a:endParaRPr lang="en-US" sz="2000" dirty="0" smtClean="0">
              <a:solidFill>
                <a:prstClr val="black"/>
              </a:solidFill>
            </a:endParaRPr>
          </a:p>
          <a:p>
            <a:pPr marL="457200" indent="-393700"/>
            <a:r>
              <a:rPr lang="en-US" sz="2000" dirty="0" smtClean="0">
                <a:solidFill>
                  <a:prstClr val="black"/>
                </a:solidFill>
              </a:rPr>
              <a:t>Pudelko</a:t>
            </a:r>
            <a:r>
              <a:rPr lang="en-US" sz="2000" dirty="0">
                <a:solidFill>
                  <a:prstClr val="black"/>
                </a:solidFill>
              </a:rPr>
              <a:t>, B., Young, M., &amp; Charlin, B. (2012).  Mapping as a learning strategy in health professions education:  a critical analysis.  </a:t>
            </a:r>
            <a:r>
              <a:rPr lang="en-US" sz="2000" i="1" dirty="0">
                <a:solidFill>
                  <a:prstClr val="black"/>
                </a:solidFill>
              </a:rPr>
              <a:t>Medical Education, 46, </a:t>
            </a:r>
            <a:r>
              <a:rPr lang="en-US" sz="2000" dirty="0">
                <a:solidFill>
                  <a:prstClr val="black"/>
                </a:solidFill>
              </a:rPr>
              <a:t>1215 – 1225.  http:// </a:t>
            </a:r>
            <a:r>
              <a:rPr lang="en-US" sz="2000" dirty="0" smtClean="0">
                <a:solidFill>
                  <a:prstClr val="black"/>
                </a:solidFill>
              </a:rPr>
              <a:t>doi:10111/medu.12032 </a:t>
            </a:r>
          </a:p>
          <a:p>
            <a:pPr marL="457200" indent="-393700"/>
            <a:endParaRPr lang="en-US" sz="2000" dirty="0">
              <a:solidFill>
                <a:prstClr val="black"/>
              </a:solidFill>
            </a:endParaRPr>
          </a:p>
          <a:p>
            <a:pPr marL="457200" indent="-393700"/>
            <a:r>
              <a:rPr lang="en-US" sz="2000" dirty="0" smtClean="0">
                <a:solidFill>
                  <a:prstClr val="black"/>
                </a:solidFill>
              </a:rPr>
              <a:t>Schuster</a:t>
            </a:r>
            <a:r>
              <a:rPr lang="en-US" sz="2000" dirty="0">
                <a:solidFill>
                  <a:prstClr val="black"/>
                </a:solidFill>
              </a:rPr>
              <a:t>, P. M.  (2012).  </a:t>
            </a:r>
            <a:r>
              <a:rPr lang="en-US" sz="2000" i="1" dirty="0">
                <a:solidFill>
                  <a:prstClr val="black"/>
                </a:solidFill>
              </a:rPr>
              <a:t>Concept  mapping:  A critical thinking approach to care planning.</a:t>
            </a:r>
            <a:r>
              <a:rPr lang="en-US" sz="2000" dirty="0">
                <a:solidFill>
                  <a:prstClr val="black"/>
                </a:solidFill>
              </a:rPr>
              <a:t>  Philadelphia, PA:  F.A. Davis Company. </a:t>
            </a:r>
            <a:endParaRPr lang="en-US" sz="2000" dirty="0"/>
          </a:p>
        </p:txBody>
      </p:sp>
    </p:spTree>
    <p:extLst>
      <p:ext uri="{BB962C8B-B14F-4D97-AF65-F5344CB8AC3E}">
        <p14:creationId xmlns:p14="http://schemas.microsoft.com/office/powerpoint/2010/main" val="338891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616</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Stevens</dc:creator>
  <cp:lastModifiedBy>DiMarco, Natalia N</cp:lastModifiedBy>
  <cp:revision>158</cp:revision>
  <cp:lastPrinted>2017-04-06T17:02:11Z</cp:lastPrinted>
  <dcterms:created xsi:type="dcterms:W3CDTF">2016-09-29T17:42:02Z</dcterms:created>
  <dcterms:modified xsi:type="dcterms:W3CDTF">2017-04-19T21:15:51Z</dcterms:modified>
</cp:coreProperties>
</file>