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8404800"/>
  <p:notesSz cx="6858000" cy="9144000"/>
  <p:defaultText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096">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AA7CD"/>
    <a:srgbClr val="F3C317"/>
    <a:srgbClr val="D8D2C1"/>
    <a:srgbClr val="002B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7" autoAdjust="0"/>
    <p:restoredTop sz="96271" autoAdjust="0"/>
  </p:normalViewPr>
  <p:slideViewPr>
    <p:cSldViewPr snapToGrid="0" snapToObjects="1">
      <p:cViewPr>
        <p:scale>
          <a:sx n="66" d="100"/>
          <a:sy n="66" d="100"/>
        </p:scale>
        <p:origin x="6204" y="5436"/>
      </p:cViewPr>
      <p:guideLst>
        <p:guide orient="horz" pos="12096"/>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spPr>
            <a:solidFill>
              <a:srgbClr val="F3C317"/>
            </a:solidFill>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rgbClr val="D8D2C1"/>
            </a:solidFill>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solidFill>
              <a:srgbClr val="7AA7CD"/>
            </a:solidFill>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cone"/>
        <c:axId val="99259136"/>
        <c:axId val="99260672"/>
        <c:axId val="0"/>
      </c:bar3DChart>
      <c:catAx>
        <c:axId val="99259136"/>
        <c:scaling>
          <c:orientation val="minMax"/>
        </c:scaling>
        <c:delete val="0"/>
        <c:axPos val="b"/>
        <c:numFmt formatCode="General" sourceLinked="0"/>
        <c:majorTickMark val="out"/>
        <c:minorTickMark val="none"/>
        <c:tickLblPos val="nextTo"/>
        <c:crossAx val="99260672"/>
        <c:crosses val="autoZero"/>
        <c:auto val="1"/>
        <c:lblAlgn val="ctr"/>
        <c:lblOffset val="100"/>
        <c:noMultiLvlLbl val="0"/>
      </c:catAx>
      <c:valAx>
        <c:axId val="99260672"/>
        <c:scaling>
          <c:orientation val="minMax"/>
        </c:scaling>
        <c:delete val="0"/>
        <c:axPos val="l"/>
        <c:majorGridlines/>
        <c:numFmt formatCode="General" sourceLinked="1"/>
        <c:majorTickMark val="out"/>
        <c:minorTickMark val="none"/>
        <c:tickLblPos val="nextTo"/>
        <c:crossAx val="992591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030700" cy="77216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EB91F-01D2-4CFE-B818-B07762559C2F}" type="datetimeFigureOut">
              <a:rPr lang="en-US" smtClean="0"/>
              <a:t>4/19/2017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01688-3146-4330-95C1-2336B34BF6C4}" type="slidenum">
              <a:rPr lang="en-US" smtClean="0"/>
              <a:t>‹#›</a:t>
            </a:fld>
            <a:endParaRPr lang="en-US"/>
          </a:p>
        </p:txBody>
      </p:sp>
    </p:spTree>
    <p:extLst>
      <p:ext uri="{BB962C8B-B14F-4D97-AF65-F5344CB8AC3E}">
        <p14:creationId xmlns:p14="http://schemas.microsoft.com/office/powerpoint/2010/main" val="369524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01688-3146-4330-95C1-2336B34BF6C4}" type="slidenum">
              <a:rPr lang="en-US" smtClean="0"/>
              <a:t>1</a:t>
            </a:fld>
            <a:endParaRPr lang="en-US"/>
          </a:p>
        </p:txBody>
      </p:sp>
    </p:spTree>
    <p:extLst>
      <p:ext uri="{BB962C8B-B14F-4D97-AF65-F5344CB8AC3E}">
        <p14:creationId xmlns:p14="http://schemas.microsoft.com/office/powerpoint/2010/main" val="1506389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B5297-9166-9F41-AD74-6179CEA32B0A}"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227341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B5297-9166-9F41-AD74-6179CEA32B0A}"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417228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16"/>
            <a:ext cx="64514733"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8614416"/>
            <a:ext cx="192708527"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B5297-9166-9F41-AD74-6179CEA32B0A}"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245919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B5297-9166-9F41-AD74-6179CEA32B0A}"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2650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B5297-9166-9F41-AD74-6179CEA32B0A}"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323813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50184056"/>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3" y="50184056"/>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B5297-9166-9F41-AD74-6179CEA32B0A}"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142256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B5297-9166-9F41-AD74-6179CEA32B0A}"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65351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B5297-9166-9F41-AD74-6179CEA32B0A}"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191303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B5297-9166-9F41-AD74-6179CEA32B0A}" type="datetimeFigureOut">
              <a:rPr lang="en-US" smtClean="0"/>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389449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B5297-9166-9F41-AD74-6179CEA32B0A}"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59950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B5297-9166-9F41-AD74-6179CEA32B0A}"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02268-CF36-BE43-A7E1-168A8839BC89}" type="slidenum">
              <a:rPr lang="en-US" smtClean="0"/>
              <a:t>‹#›</a:t>
            </a:fld>
            <a:endParaRPr lang="en-US"/>
          </a:p>
        </p:txBody>
      </p:sp>
    </p:spTree>
    <p:extLst>
      <p:ext uri="{BB962C8B-B14F-4D97-AF65-F5344CB8AC3E}">
        <p14:creationId xmlns:p14="http://schemas.microsoft.com/office/powerpoint/2010/main" val="124621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081B5297-9166-9F41-AD74-6179CEA32B0A}" type="datetimeFigureOut">
              <a:rPr lang="en-US" smtClean="0"/>
              <a:t>4/19/2017</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34402268-CF36-BE43-A7E1-168A8839BC89}" type="slidenum">
              <a:rPr lang="en-US" smtClean="0"/>
              <a:t>‹#›</a:t>
            </a:fld>
            <a:endParaRPr lang="en-US"/>
          </a:p>
        </p:txBody>
      </p:sp>
    </p:spTree>
    <p:extLst>
      <p:ext uri="{BB962C8B-B14F-4D97-AF65-F5344CB8AC3E}">
        <p14:creationId xmlns:p14="http://schemas.microsoft.com/office/powerpoint/2010/main" val="162944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32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2560320" rtl="0" eaLnBrk="1" latinLnBrk="0" hangingPunct="1">
        <a:spcBef>
          <a:spcPct val="20000"/>
        </a:spcBef>
        <a:buFont typeface="Arial"/>
        <a:buChar char="•"/>
        <a:defRPr sz="17900" kern="1200">
          <a:solidFill>
            <a:schemeClr val="tx1"/>
          </a:solidFill>
          <a:latin typeface="+mn-lt"/>
          <a:ea typeface="+mn-ea"/>
          <a:cs typeface="+mn-cs"/>
        </a:defRPr>
      </a:lvl1pPr>
      <a:lvl2pPr marL="4160520" indent="-1600200" algn="l" defTabSz="2560320" rtl="0" eaLnBrk="1" latinLnBrk="0" hangingPunct="1">
        <a:spcBef>
          <a:spcPct val="20000"/>
        </a:spcBef>
        <a:buFont typeface="Arial"/>
        <a:buChar char="–"/>
        <a:defRPr sz="15700" kern="1200">
          <a:solidFill>
            <a:schemeClr val="tx1"/>
          </a:solidFill>
          <a:latin typeface="+mn-lt"/>
          <a:ea typeface="+mn-ea"/>
          <a:cs typeface="+mn-cs"/>
        </a:defRPr>
      </a:lvl2pPr>
      <a:lvl3pPr marL="6400800" indent="-1280160" algn="l" defTabSz="2560320" rtl="0" eaLnBrk="1" latinLnBrk="0" hangingPunct="1">
        <a:spcBef>
          <a:spcPct val="20000"/>
        </a:spcBef>
        <a:buFont typeface="Arial"/>
        <a:buChar char="•"/>
        <a:defRPr sz="13400" kern="1200">
          <a:solidFill>
            <a:schemeClr val="tx1"/>
          </a:solidFill>
          <a:latin typeface="+mn-lt"/>
          <a:ea typeface="+mn-ea"/>
          <a:cs typeface="+mn-cs"/>
        </a:defRPr>
      </a:lvl3pPr>
      <a:lvl4pPr marL="8961120" indent="-1280160" algn="l" defTabSz="2560320" rtl="0" eaLnBrk="1" latinLnBrk="0" hangingPunct="1">
        <a:spcBef>
          <a:spcPct val="20000"/>
        </a:spcBef>
        <a:buFont typeface="Arial"/>
        <a:buChar char="–"/>
        <a:defRPr sz="11200" kern="1200">
          <a:solidFill>
            <a:schemeClr val="tx1"/>
          </a:solidFill>
          <a:latin typeface="+mn-lt"/>
          <a:ea typeface="+mn-ea"/>
          <a:cs typeface="+mn-cs"/>
        </a:defRPr>
      </a:lvl4pPr>
      <a:lvl5pPr marL="11521440" indent="-1280160" algn="l" defTabSz="2560320" rtl="0" eaLnBrk="1" latinLnBrk="0" hangingPunct="1">
        <a:spcBef>
          <a:spcPct val="20000"/>
        </a:spcBef>
        <a:buFont typeface="Arial"/>
        <a:buChar char="»"/>
        <a:defRPr sz="11200" kern="1200">
          <a:solidFill>
            <a:schemeClr val="tx1"/>
          </a:solidFill>
          <a:latin typeface="+mn-lt"/>
          <a:ea typeface="+mn-ea"/>
          <a:cs typeface="+mn-cs"/>
        </a:defRPr>
      </a:lvl5pPr>
      <a:lvl6pPr marL="14081760" indent="-1280160" algn="l" defTabSz="2560320" rtl="0" eaLnBrk="1" latinLnBrk="0" hangingPunct="1">
        <a:spcBef>
          <a:spcPct val="20000"/>
        </a:spcBef>
        <a:buFont typeface="Arial"/>
        <a:buChar char="•"/>
        <a:defRPr sz="11200" kern="1200">
          <a:solidFill>
            <a:schemeClr val="tx1"/>
          </a:solidFill>
          <a:latin typeface="+mn-lt"/>
          <a:ea typeface="+mn-ea"/>
          <a:cs typeface="+mn-cs"/>
        </a:defRPr>
      </a:lvl6pPr>
      <a:lvl7pPr marL="16642080" indent="-1280160" algn="l" defTabSz="2560320" rtl="0" eaLnBrk="1" latinLnBrk="0" hangingPunct="1">
        <a:spcBef>
          <a:spcPct val="20000"/>
        </a:spcBef>
        <a:buFont typeface="Arial"/>
        <a:buChar char="•"/>
        <a:defRPr sz="11200" kern="1200">
          <a:solidFill>
            <a:schemeClr val="tx1"/>
          </a:solidFill>
          <a:latin typeface="+mn-lt"/>
          <a:ea typeface="+mn-ea"/>
          <a:cs typeface="+mn-cs"/>
        </a:defRPr>
      </a:lvl7pPr>
      <a:lvl8pPr marL="19202400" indent="-1280160" algn="l" defTabSz="2560320" rtl="0" eaLnBrk="1" latinLnBrk="0" hangingPunct="1">
        <a:spcBef>
          <a:spcPct val="20000"/>
        </a:spcBef>
        <a:buFont typeface="Arial"/>
        <a:buChar char="•"/>
        <a:defRPr sz="11200" kern="1200">
          <a:solidFill>
            <a:schemeClr val="tx1"/>
          </a:solidFill>
          <a:latin typeface="+mn-lt"/>
          <a:ea typeface="+mn-ea"/>
          <a:cs typeface="+mn-cs"/>
        </a:defRPr>
      </a:lvl8pPr>
      <a:lvl9pPr marL="21762720" indent="-1280160" algn="l" defTabSz="256032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montana.edu/provost/documents/assessment/002%20Developing%20Program%20Learning%20Outcomes.pdf" TargetMode="External"/><Relationship Id="rId13" Type="http://schemas.openxmlformats.org/officeDocument/2006/relationships/image" Target="../media/image7.jpg"/><Relationship Id="rId1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chart" Target="../charts/chart1.xml"/><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notesSlide" Target="../notesSlides/notesSlide1.xml"/><Relationship Id="rId16"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hyperlink" Target="mailto:joakes@regis.edu" TargetMode="External"/><Relationship Id="rId5" Type="http://schemas.openxmlformats.org/officeDocument/2006/relationships/image" Target="../media/image3.jpg"/><Relationship Id="rId15" Type="http://schemas.openxmlformats.org/officeDocument/2006/relationships/image" Target="../media/image9.jpg"/><Relationship Id="rId10" Type="http://schemas.openxmlformats.org/officeDocument/2006/relationships/hyperlink" Target="mailto:rhaight@regis.edu" TargetMode="External"/><Relationship Id="rId19" Type="http://schemas.openxmlformats.org/officeDocument/2006/relationships/image" Target="../media/image13.jpeg"/><Relationship Id="rId4" Type="http://schemas.openxmlformats.org/officeDocument/2006/relationships/image" Target="../media/image2.jpg"/><Relationship Id="rId9" Type="http://schemas.openxmlformats.org/officeDocument/2006/relationships/hyperlink" Target="http://www.learningoutcomesassessment.org/TFComponentSLOS.htm" TargetMode="External"/><Relationship Id="rId1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1206400" cy="6070601"/>
          </a:xfrm>
          <a:prstGeom prst="rect">
            <a:avLst/>
          </a:prstGeom>
        </p:spPr>
      </p:pic>
      <p:sp>
        <p:nvSpPr>
          <p:cNvPr id="8" name="Title 16"/>
          <p:cNvSpPr txBox="1">
            <a:spLocks/>
          </p:cNvSpPr>
          <p:nvPr/>
        </p:nvSpPr>
        <p:spPr>
          <a:xfrm>
            <a:off x="8744055" y="0"/>
            <a:ext cx="27889318" cy="6070600"/>
          </a:xfrm>
          <a:prstGeom prst="rect">
            <a:avLst/>
          </a:prstGeom>
          <a:noFill/>
        </p:spPr>
        <p:txBody>
          <a:bodyPr vert="horz" lIns="512064" tIns="256032" rIns="512064" bIns="256032" rtlCol="0" anchor="ctr">
            <a:normAutofit/>
          </a:bodyPr>
          <a:lstStyle>
            <a:lvl1pPr algn="ctr" defTabSz="2560320" rtl="0" eaLnBrk="1" latinLnBrk="0" hangingPunct="1">
              <a:spcBef>
                <a:spcPct val="0"/>
              </a:spcBef>
              <a:buNone/>
              <a:defRPr sz="24600" kern="1200">
                <a:solidFill>
                  <a:schemeClr val="tx1"/>
                </a:solidFill>
                <a:latin typeface="+mj-lt"/>
                <a:ea typeface="+mj-ea"/>
                <a:cs typeface="+mj-cs"/>
              </a:defRPr>
            </a:lvl1pPr>
          </a:lstStyle>
          <a:p>
            <a:pPr algn="l"/>
            <a:r>
              <a:rPr lang="en-US" sz="9200" b="1" dirty="0" smtClean="0">
                <a:solidFill>
                  <a:srgbClr val="FFFFFF"/>
                </a:solidFill>
                <a:latin typeface="Avenir Book"/>
                <a:ea typeface="ＭＳ Ｐゴシック" charset="-128"/>
                <a:cs typeface="Avenir Book"/>
              </a:rPr>
              <a:t>R.U. Learning: An Institutional Assessment Plan</a:t>
            </a:r>
            <a:r>
              <a:rPr lang="en-US" sz="9600" dirty="0" smtClean="0">
                <a:solidFill>
                  <a:srgbClr val="FFFFFF"/>
                </a:solidFill>
                <a:latin typeface="Avenir Book"/>
                <a:ea typeface="ＭＳ Ｐゴシック" charset="-128"/>
                <a:cs typeface="Avenir Book"/>
              </a:rPr>
              <a:t/>
            </a:r>
            <a:br>
              <a:rPr lang="en-US" sz="9600" dirty="0" smtClean="0">
                <a:solidFill>
                  <a:srgbClr val="FFFFFF"/>
                </a:solidFill>
                <a:latin typeface="Avenir Book"/>
                <a:ea typeface="ＭＳ Ｐゴシック" charset="-128"/>
                <a:cs typeface="Avenir Book"/>
              </a:rPr>
            </a:br>
            <a:r>
              <a:rPr lang="en-US" sz="3600" dirty="0" smtClean="0">
                <a:solidFill>
                  <a:srgbClr val="FFFFFF"/>
                </a:solidFill>
                <a:latin typeface="Avenir Book"/>
                <a:ea typeface="ＭＳ Ｐゴシック" charset="-128"/>
                <a:cs typeface="Avenir Book"/>
              </a:rPr>
              <a:t> </a:t>
            </a:r>
            <a:br>
              <a:rPr lang="en-US" sz="3600" dirty="0" smtClean="0">
                <a:solidFill>
                  <a:srgbClr val="FFFFFF"/>
                </a:solidFill>
                <a:latin typeface="Avenir Book"/>
                <a:ea typeface="ＭＳ Ｐゴシック" charset="-128"/>
                <a:cs typeface="Avenir Book"/>
              </a:rPr>
            </a:br>
            <a:r>
              <a:rPr lang="en-US" sz="3600" dirty="0" smtClean="0">
                <a:solidFill>
                  <a:srgbClr val="FFFFFF"/>
                </a:solidFill>
                <a:latin typeface="Avenir Book"/>
                <a:ea typeface="ＭＳ Ｐゴシック" charset="-128"/>
                <a:cs typeface="Avenir Book"/>
              </a:rPr>
              <a:t>Haight, Robert C.; Oakes, Janna</a:t>
            </a:r>
            <a:br>
              <a:rPr lang="en-US" sz="3600" dirty="0" smtClean="0">
                <a:solidFill>
                  <a:srgbClr val="FFFFFF"/>
                </a:solidFill>
                <a:latin typeface="Avenir Book"/>
                <a:ea typeface="ＭＳ Ｐゴシック" charset="-128"/>
                <a:cs typeface="Avenir Book"/>
              </a:rPr>
            </a:br>
            <a:r>
              <a:rPr lang="en-US" sz="3600" dirty="0" smtClean="0">
                <a:solidFill>
                  <a:srgbClr val="FFFFFF"/>
                </a:solidFill>
                <a:latin typeface="Avenir Book"/>
                <a:ea typeface="ＭＳ Ｐゴシック" charset="-128"/>
                <a:cs typeface="Avenir Book"/>
              </a:rPr>
              <a:t>Regis University Assessment Committee</a:t>
            </a:r>
            <a:endParaRPr lang="en-US" sz="9600" dirty="0">
              <a:solidFill>
                <a:srgbClr val="FFFFFF"/>
              </a:solidFill>
              <a:latin typeface="Avenir Book"/>
              <a:ea typeface="ＭＳ Ｐゴシック" charset="-128"/>
              <a:cs typeface="Avenir Book"/>
            </a:endParaRPr>
          </a:p>
        </p:txBody>
      </p:sp>
      <p:grpSp>
        <p:nvGrpSpPr>
          <p:cNvPr id="49" name="Group 48"/>
          <p:cNvGrpSpPr/>
          <p:nvPr/>
        </p:nvGrpSpPr>
        <p:grpSpPr>
          <a:xfrm>
            <a:off x="573149" y="6610380"/>
            <a:ext cx="16322745" cy="10319195"/>
            <a:chOff x="504501" y="6701092"/>
            <a:chExt cx="15804911" cy="10319195"/>
          </a:xfrm>
        </p:grpSpPr>
        <p:sp>
          <p:nvSpPr>
            <p:cNvPr id="3" name="Rectangle 2"/>
            <p:cNvSpPr/>
            <p:nvPr/>
          </p:nvSpPr>
          <p:spPr>
            <a:xfrm>
              <a:off x="504501" y="7185990"/>
              <a:ext cx="15804911" cy="9477228"/>
            </a:xfrm>
            <a:prstGeom prst="rect">
              <a:avLst/>
            </a:prstGeom>
            <a:solidFill>
              <a:srgbClr val="D8D2C1"/>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2" name="Round Diagonal Corner Rectangle 1"/>
            <p:cNvSpPr/>
            <p:nvPr/>
          </p:nvSpPr>
          <p:spPr>
            <a:xfrm>
              <a:off x="504501" y="6701092"/>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11721" y="6912580"/>
              <a:ext cx="15086927" cy="584776"/>
            </a:xfrm>
            <a:prstGeom prst="rect">
              <a:avLst/>
            </a:prstGeom>
            <a:noFill/>
          </p:spPr>
          <p:txBody>
            <a:bodyPr wrap="square" rtlCol="0">
              <a:spAutoFit/>
            </a:bodyPr>
            <a:lstStyle/>
            <a:p>
              <a:r>
                <a:rPr lang="en-US" sz="3200" dirty="0" smtClean="0">
                  <a:solidFill>
                    <a:schemeClr val="bg1"/>
                  </a:solidFill>
                  <a:latin typeface="Avenir Heavy"/>
                  <a:cs typeface="Avenir Heavy"/>
                </a:rPr>
                <a:t>University Non-Negotiables</a:t>
              </a:r>
              <a:endParaRPr lang="en-US" sz="3200" dirty="0">
                <a:solidFill>
                  <a:schemeClr val="bg1"/>
                </a:solidFill>
                <a:latin typeface="Avenir Heavy"/>
                <a:cs typeface="Avenir Heavy"/>
              </a:endParaRPr>
            </a:p>
          </p:txBody>
        </p:sp>
        <p:sp>
          <p:nvSpPr>
            <p:cNvPr id="4" name="TextBox 3"/>
            <p:cNvSpPr txBox="1">
              <a:spLocks/>
            </p:cNvSpPr>
            <p:nvPr/>
          </p:nvSpPr>
          <p:spPr>
            <a:xfrm>
              <a:off x="504501" y="7727871"/>
              <a:ext cx="15804911" cy="9292416"/>
            </a:xfrm>
            <a:prstGeom prst="rect">
              <a:avLst/>
            </a:prstGeom>
            <a:noFill/>
          </p:spPr>
          <p:txBody>
            <a:bodyPr wrap="square" lIns="457200" tIns="457200" rIns="457200" bIns="457200" numCol="2" spcCol="457200" rtlCol="0">
              <a:spAutoFit/>
            </a:bodyPr>
            <a:lstStyle/>
            <a:p>
              <a:pPr>
                <a:spcAft>
                  <a:spcPts val="600"/>
                </a:spcAft>
              </a:pPr>
              <a:r>
                <a:rPr lang="en-US" sz="1800" b="1" dirty="0" smtClean="0">
                  <a:solidFill>
                    <a:srgbClr val="002B49"/>
                  </a:solidFill>
                  <a:latin typeface="Arial"/>
                  <a:cs typeface="Arial"/>
                </a:rPr>
                <a:t>Our University Mission &amp; Six Key Jesuit Values</a:t>
              </a:r>
              <a:br>
                <a:rPr lang="en-US" sz="1800" b="1" dirty="0" smtClean="0">
                  <a:solidFill>
                    <a:srgbClr val="002B49"/>
                  </a:solidFill>
                  <a:latin typeface="Arial"/>
                  <a:cs typeface="Arial"/>
                </a:rPr>
              </a:br>
              <a:r>
                <a:rPr lang="en-US" sz="1200" u="sng" dirty="0" smtClean="0">
                  <a:latin typeface="Arial"/>
                  <a:cs typeface="Arial"/>
                </a:rPr>
                <a:t>MISSION</a:t>
              </a:r>
              <a:r>
                <a:rPr lang="en-US" sz="1200" dirty="0" smtClean="0">
                  <a:latin typeface="Arial"/>
                  <a:cs typeface="Arial"/>
                </a:rPr>
                <a:t/>
              </a:r>
              <a:br>
                <a:rPr lang="en-US" sz="1200" dirty="0" smtClean="0">
                  <a:latin typeface="Arial"/>
                  <a:cs typeface="Arial"/>
                </a:rPr>
              </a:br>
              <a:r>
                <a:rPr lang="en-US" sz="1200" dirty="0" smtClean="0">
                  <a:latin typeface="Arial"/>
                  <a:cs typeface="Arial"/>
                </a:rPr>
                <a:t>Regis </a:t>
              </a:r>
              <a:r>
                <a:rPr lang="en-US" sz="1200" dirty="0">
                  <a:latin typeface="Arial"/>
                  <a:cs typeface="Arial"/>
                </a:rPr>
                <a:t>University educates men and women of all ages and faiths to take leadership roles and to make a positive impact in a changing society. Standing within the Catholic and United States traditions, we are inspired by the particular Jesuit vision of Ignatius Loyola. This vision challenges us to attain the inner freedom to make intelligent choices. We seek to provide value-centered undergraduate and graduate education, as well as to strengthen commitment to community service. We nurture the life of the mind and the pursuit of truth within an environment conducive to effective teaching, learning and personal development.</a:t>
              </a:r>
            </a:p>
            <a:p>
              <a:pPr>
                <a:spcAft>
                  <a:spcPts val="600"/>
                </a:spcAft>
              </a:pPr>
              <a:r>
                <a:rPr lang="en-US" sz="1200" dirty="0">
                  <a:latin typeface="Arial"/>
                  <a:cs typeface="Arial"/>
                </a:rPr>
                <a:t>Consistent with Judeo-Christian principles, we apply knowledge to human needs and seek to preserve the best of the human heritage. We encourage the continual search for truth, values and a just existence. Throughout this process, we examine and attempt to answer the question: "How ought we to live?"</a:t>
              </a:r>
            </a:p>
            <a:p>
              <a:pPr>
                <a:spcAft>
                  <a:spcPts val="600"/>
                </a:spcAft>
              </a:pPr>
              <a:r>
                <a:rPr lang="en-US" sz="1200" dirty="0" smtClean="0">
                  <a:latin typeface="Arial"/>
                  <a:cs typeface="Arial"/>
                </a:rPr>
                <a:t>As </a:t>
              </a:r>
              <a:r>
                <a:rPr lang="en-US" sz="1200" dirty="0">
                  <a:latin typeface="Arial"/>
                  <a:cs typeface="Arial"/>
                </a:rPr>
                <a:t>a consequence of Ignatius Loyola's vision, particularly as reflected in his Spiritual Exercises, we encourage all members of the Regis community to learn proficiently, think logically and critically, identify and choose personal standards of values, and be socially responsible. We further encourage the development of the skills and leadership abilities necessary for distinguished professional work and contributions to the improvement and transformation of society</a:t>
              </a:r>
              <a:r>
                <a:rPr lang="en-US" sz="1200" dirty="0" smtClean="0">
                  <a:latin typeface="Arial"/>
                  <a:cs typeface="Arial"/>
                </a:rPr>
                <a:t>.</a:t>
              </a:r>
            </a:p>
            <a:p>
              <a:pPr>
                <a:spcAft>
                  <a:spcPts val="1200"/>
                </a:spcAft>
              </a:pPr>
              <a:r>
                <a:rPr lang="en-US" sz="1200" u="sng" dirty="0" smtClean="0">
                  <a:latin typeface="Arial"/>
                  <a:cs typeface="Arial"/>
                </a:rPr>
                <a:t>KEY VALUES IN JESUIT HIGHER EDUCATION</a:t>
              </a:r>
              <a:r>
                <a:rPr lang="en-US" sz="1200" dirty="0" smtClean="0">
                  <a:latin typeface="Arial"/>
                  <a:cs typeface="Arial"/>
                </a:rPr>
                <a:t/>
              </a:r>
              <a:br>
                <a:rPr lang="en-US" sz="1200" dirty="0" smtClean="0">
                  <a:latin typeface="Arial"/>
                  <a:cs typeface="Arial"/>
                </a:rPr>
              </a:br>
              <a:r>
                <a:rPr lang="en-US" sz="1200" dirty="0" smtClean="0">
                  <a:latin typeface="Arial"/>
                  <a:cs typeface="Arial"/>
                </a:rPr>
                <a:t>1.  </a:t>
              </a:r>
              <a:r>
                <a:rPr lang="en-US" sz="1200" dirty="0" err="1" smtClean="0">
                  <a:latin typeface="Arial"/>
                  <a:cs typeface="Arial"/>
                </a:rPr>
                <a:t>Cura</a:t>
              </a:r>
              <a:r>
                <a:rPr lang="en-US" sz="1200" dirty="0" smtClean="0">
                  <a:latin typeface="Arial"/>
                  <a:cs typeface="Arial"/>
                </a:rPr>
                <a:t> </a:t>
              </a:r>
              <a:r>
                <a:rPr lang="en-US" sz="1200" dirty="0" err="1" smtClean="0">
                  <a:latin typeface="Arial"/>
                  <a:cs typeface="Arial"/>
                </a:rPr>
                <a:t>Personalis</a:t>
              </a:r>
              <a:r>
                <a:rPr lang="en-US" sz="1200" dirty="0" smtClean="0">
                  <a:latin typeface="Arial"/>
                  <a:cs typeface="Arial"/>
                </a:rPr>
                <a:t/>
              </a:r>
              <a:br>
                <a:rPr lang="en-US" sz="1200" dirty="0" smtClean="0">
                  <a:latin typeface="Arial"/>
                  <a:cs typeface="Arial"/>
                </a:rPr>
              </a:br>
              <a:r>
                <a:rPr lang="en-US" sz="1200" dirty="0" smtClean="0">
                  <a:latin typeface="Arial"/>
                  <a:cs typeface="Arial"/>
                </a:rPr>
                <a:t>2.  </a:t>
              </a:r>
              <a:r>
                <a:rPr lang="en-US" sz="1200" dirty="0" err="1" smtClean="0">
                  <a:latin typeface="Arial"/>
                  <a:cs typeface="Arial"/>
                </a:rPr>
                <a:t>Magis</a:t>
              </a:r>
              <a:r>
                <a:rPr lang="en-US" sz="1200" dirty="0" smtClean="0">
                  <a:latin typeface="Arial"/>
                  <a:cs typeface="Arial"/>
                </a:rPr>
                <a:t/>
              </a:r>
              <a:br>
                <a:rPr lang="en-US" sz="1200" dirty="0" smtClean="0">
                  <a:latin typeface="Arial"/>
                  <a:cs typeface="Arial"/>
                </a:rPr>
              </a:br>
              <a:r>
                <a:rPr lang="en-US" sz="1200" dirty="0" smtClean="0">
                  <a:latin typeface="Arial"/>
                  <a:cs typeface="Arial"/>
                </a:rPr>
                <a:t>3.  Men and Women For and With Others</a:t>
              </a:r>
              <a:br>
                <a:rPr lang="en-US" sz="1200" dirty="0" smtClean="0">
                  <a:latin typeface="Arial"/>
                  <a:cs typeface="Arial"/>
                </a:rPr>
              </a:br>
              <a:r>
                <a:rPr lang="en-US" sz="1200" dirty="0" smtClean="0">
                  <a:latin typeface="Arial"/>
                  <a:cs typeface="Arial"/>
                </a:rPr>
                <a:t>4.  Unity of Mind and Heart</a:t>
              </a:r>
              <a:br>
                <a:rPr lang="en-US" sz="1200" dirty="0" smtClean="0">
                  <a:latin typeface="Arial"/>
                  <a:cs typeface="Arial"/>
                </a:rPr>
              </a:br>
              <a:r>
                <a:rPr lang="en-US" sz="1200" dirty="0" smtClean="0">
                  <a:latin typeface="Arial"/>
                  <a:cs typeface="Arial"/>
                </a:rPr>
                <a:t>5.  Contemplatives in Action</a:t>
              </a:r>
              <a:br>
                <a:rPr lang="en-US" sz="1200" dirty="0" smtClean="0">
                  <a:latin typeface="Arial"/>
                  <a:cs typeface="Arial"/>
                </a:rPr>
              </a:br>
              <a:r>
                <a:rPr lang="en-US" sz="1200" dirty="0" smtClean="0">
                  <a:latin typeface="Arial"/>
                  <a:cs typeface="Arial"/>
                </a:rPr>
                <a:t>6.  Finding God in All Things</a:t>
              </a:r>
              <a:endParaRPr lang="en-US" sz="1200" dirty="0">
                <a:latin typeface="Arial"/>
                <a:cs typeface="Arial"/>
              </a:endParaRPr>
            </a:p>
            <a:p>
              <a:pPr>
                <a:spcAft>
                  <a:spcPts val="1200"/>
                </a:spcAft>
              </a:pPr>
              <a:r>
                <a:rPr lang="en-US" sz="1800" b="1" dirty="0" smtClean="0">
                  <a:solidFill>
                    <a:srgbClr val="002B49"/>
                  </a:solidFill>
                  <a:latin typeface="Arial"/>
                  <a:cs typeface="Arial"/>
                </a:rPr>
                <a:t>The “Regis Nine”</a:t>
              </a:r>
              <a:br>
                <a:rPr lang="en-US" sz="1800" b="1" dirty="0" smtClean="0">
                  <a:solidFill>
                    <a:srgbClr val="002B49"/>
                  </a:solidFill>
                  <a:latin typeface="Arial"/>
                  <a:cs typeface="Arial"/>
                </a:rPr>
              </a:br>
              <a:r>
                <a:rPr lang="en-US" sz="1200" dirty="0" smtClean="0">
                  <a:latin typeface="Arial"/>
                  <a:cs typeface="Arial"/>
                </a:rPr>
                <a:t>The “Regis Nine” are our institutional learning outcomes, which have been in place for more than 20 years.  They represent knowledge, skills and values that graduates of our programs should possess.</a:t>
              </a:r>
            </a:p>
            <a:p>
              <a:pPr>
                <a:spcAft>
                  <a:spcPts val="1200"/>
                </a:spcAft>
              </a:pPr>
              <a:endParaRPr lang="en-US" sz="1400" dirty="0">
                <a:solidFill>
                  <a:srgbClr val="000000"/>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1200"/>
                </a:spcAft>
              </a:pPr>
              <a:endParaRPr lang="en-US" sz="1800" b="1" dirty="0">
                <a:solidFill>
                  <a:srgbClr val="002B49"/>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600"/>
                </a:spcAft>
              </a:pPr>
              <a:endParaRPr lang="en-US" sz="1800" b="1" dirty="0" smtClean="0">
                <a:solidFill>
                  <a:srgbClr val="002B49"/>
                </a:solidFill>
                <a:latin typeface="Arial"/>
                <a:cs typeface="Arial"/>
              </a:endParaRPr>
            </a:p>
            <a:p>
              <a:pPr>
                <a:spcAft>
                  <a:spcPts val="600"/>
                </a:spcAft>
              </a:pPr>
              <a:endParaRPr lang="en-US" sz="1800" b="1" dirty="0">
                <a:solidFill>
                  <a:srgbClr val="002B49"/>
                </a:solidFill>
                <a:latin typeface="Arial"/>
                <a:cs typeface="Arial"/>
              </a:endParaRPr>
            </a:p>
            <a:p>
              <a:pPr>
                <a:spcAft>
                  <a:spcPts val="600"/>
                </a:spcAft>
              </a:pPr>
              <a:endParaRPr lang="en-US" sz="1800" b="1" dirty="0" smtClean="0">
                <a:solidFill>
                  <a:srgbClr val="002B49"/>
                </a:solidFill>
                <a:latin typeface="Arial"/>
                <a:cs typeface="Arial"/>
              </a:endParaRPr>
            </a:p>
            <a:p>
              <a:pPr>
                <a:spcAft>
                  <a:spcPts val="600"/>
                </a:spcAft>
              </a:pPr>
              <a:r>
                <a:rPr lang="en-US" sz="1800" b="1" dirty="0" smtClean="0">
                  <a:solidFill>
                    <a:srgbClr val="002B49"/>
                  </a:solidFill>
                  <a:latin typeface="Arial"/>
                  <a:cs typeface="Arial"/>
                </a:rPr>
                <a:t>Establishing a “Culture of Inquiry”</a:t>
              </a:r>
              <a:br>
                <a:rPr lang="en-US" sz="1800" b="1" dirty="0" smtClean="0">
                  <a:solidFill>
                    <a:srgbClr val="002B49"/>
                  </a:solidFill>
                  <a:latin typeface="Arial"/>
                  <a:cs typeface="Arial"/>
                </a:rPr>
              </a:br>
              <a:r>
                <a:rPr lang="en-US" sz="1200" dirty="0" smtClean="0">
                  <a:solidFill>
                    <a:srgbClr val="000000"/>
                  </a:solidFill>
                  <a:latin typeface="Arial"/>
                  <a:cs typeface="Arial"/>
                </a:rPr>
                <a:t>Regis </a:t>
              </a:r>
              <a:r>
                <a:rPr lang="en-US" sz="1200" dirty="0">
                  <a:solidFill>
                    <a:srgbClr val="000000"/>
                  </a:solidFill>
                  <a:latin typeface="Arial"/>
                  <a:cs typeface="Arial"/>
                </a:rPr>
                <a:t>University desires to shift its culture to one of both inquiry and continuous quality improvement.  Specifically, the University would like to move from a highly-individualized, strictly instructional-based assessment approach to a more cohesive, university-wide approach that provides</a:t>
              </a:r>
              <a:r>
                <a:rPr lang="en-US" sz="1200" dirty="0" smtClean="0">
                  <a:solidFill>
                    <a:srgbClr val="000000"/>
                  </a:solidFill>
                  <a:latin typeface="Arial"/>
                  <a:cs typeface="Arial"/>
                </a:rPr>
                <a:t>:</a:t>
              </a:r>
              <a:endParaRPr lang="en-US" sz="1200" dirty="0">
                <a:solidFill>
                  <a:srgbClr val="000000"/>
                </a:solidFill>
                <a:latin typeface="Arial"/>
                <a:cs typeface="Arial"/>
              </a:endParaRPr>
            </a:p>
            <a:p>
              <a:pPr marL="342900" indent="-342900">
                <a:spcAft>
                  <a:spcPts val="600"/>
                </a:spcAft>
                <a:buFont typeface="+mj-lt"/>
                <a:buAutoNum type="arabicPeriod"/>
              </a:pPr>
              <a:r>
                <a:rPr lang="en-US" sz="1200" dirty="0" smtClean="0">
                  <a:solidFill>
                    <a:srgbClr val="000000"/>
                  </a:solidFill>
                  <a:latin typeface="Arial"/>
                  <a:cs typeface="Arial"/>
                </a:rPr>
                <a:t>Common </a:t>
              </a:r>
              <a:r>
                <a:rPr lang="en-US" sz="1200" dirty="0">
                  <a:solidFill>
                    <a:srgbClr val="000000"/>
                  </a:solidFill>
                  <a:latin typeface="Arial"/>
                  <a:cs typeface="Arial"/>
                </a:rPr>
                <a:t>foundational standards for program assessment and evaluation within a process that honors each individual college’s unique and autonomous approach to the assessment of student learning and, </a:t>
              </a:r>
            </a:p>
            <a:p>
              <a:pPr marL="342900" indent="-342900">
                <a:spcAft>
                  <a:spcPts val="600"/>
                </a:spcAft>
                <a:buFont typeface="+mj-lt"/>
                <a:buAutoNum type="arabicPeriod"/>
              </a:pPr>
              <a:r>
                <a:rPr lang="en-US" sz="1200" dirty="0" smtClean="0">
                  <a:solidFill>
                    <a:srgbClr val="000000"/>
                  </a:solidFill>
                  <a:latin typeface="Arial"/>
                  <a:cs typeface="Arial"/>
                </a:rPr>
                <a:t>Institutional </a:t>
              </a:r>
              <a:r>
                <a:rPr lang="en-US" sz="1200" dirty="0">
                  <a:solidFill>
                    <a:srgbClr val="000000"/>
                  </a:solidFill>
                  <a:latin typeface="Arial"/>
                  <a:cs typeface="Arial"/>
                </a:rPr>
                <a:t>effectiveness standards and processes for administrative support units within the </a:t>
              </a:r>
              <a:r>
                <a:rPr lang="en-US" sz="1200" dirty="0" smtClean="0">
                  <a:solidFill>
                    <a:srgbClr val="000000"/>
                  </a:solidFill>
                  <a:latin typeface="Arial"/>
                  <a:cs typeface="Arial"/>
                </a:rPr>
                <a:t>University.</a:t>
              </a:r>
            </a:p>
            <a:p>
              <a:pPr>
                <a:spcAft>
                  <a:spcPts val="600"/>
                </a:spcAft>
              </a:pPr>
              <a:r>
                <a:rPr lang="en-US" sz="1200" dirty="0">
                  <a:solidFill>
                    <a:srgbClr val="000000"/>
                  </a:solidFill>
                  <a:latin typeface="Arial"/>
                  <a:cs typeface="Arial"/>
                </a:rPr>
                <a:t>To ensure that assessment remains a sustainable priority and is embraced by our </a:t>
              </a:r>
              <a:r>
                <a:rPr lang="en-US" sz="1200" dirty="0" smtClean="0">
                  <a:solidFill>
                    <a:srgbClr val="000000"/>
                  </a:solidFill>
                  <a:latin typeface="Arial"/>
                  <a:cs typeface="Arial"/>
                </a:rPr>
                <a:t>stakeholders</a:t>
              </a:r>
              <a:r>
                <a:rPr lang="en-US" sz="1200" dirty="0">
                  <a:solidFill>
                    <a:srgbClr val="000000"/>
                  </a:solidFill>
                  <a:latin typeface="Arial"/>
                  <a:cs typeface="Arial"/>
                </a:rPr>
                <a:t>, Regis University seeks to design and implement a sustainable university assessment plan that:</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promotes </a:t>
              </a:r>
              <a:r>
                <a:rPr lang="en-US" sz="1200" dirty="0">
                  <a:solidFill>
                    <a:srgbClr val="000000"/>
                  </a:solidFill>
                  <a:latin typeface="Arial"/>
                  <a:cs typeface="Arial"/>
                </a:rPr>
                <a:t>collaboration across institutional units, </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is </a:t>
              </a:r>
              <a:r>
                <a:rPr lang="en-US" sz="1200" dirty="0">
                  <a:solidFill>
                    <a:srgbClr val="000000"/>
                  </a:solidFill>
                  <a:latin typeface="Arial"/>
                  <a:cs typeface="Arial"/>
                </a:rPr>
                <a:t>mission-driven, </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promotes </a:t>
              </a:r>
              <a:r>
                <a:rPr lang="en-US" sz="1200" dirty="0">
                  <a:solidFill>
                    <a:srgbClr val="000000"/>
                  </a:solidFill>
                  <a:latin typeface="Arial"/>
                  <a:cs typeface="Arial"/>
                </a:rPr>
                <a:t>a culture of inquiry, </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captures </a:t>
              </a:r>
              <a:r>
                <a:rPr lang="en-US" sz="1200" dirty="0">
                  <a:solidFill>
                    <a:srgbClr val="000000"/>
                  </a:solidFill>
                  <a:latin typeface="Arial"/>
                  <a:cs typeface="Arial"/>
                </a:rPr>
                <a:t>the diversity across all colleges and units, </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engages </a:t>
              </a:r>
              <a:r>
                <a:rPr lang="en-US" sz="1200" dirty="0">
                  <a:solidFill>
                    <a:srgbClr val="000000"/>
                  </a:solidFill>
                  <a:latin typeface="Arial"/>
                  <a:cs typeface="Arial"/>
                </a:rPr>
                <a:t>faculty and staff in the process, </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provides </a:t>
              </a:r>
              <a:r>
                <a:rPr lang="en-US" sz="1200" dirty="0">
                  <a:solidFill>
                    <a:srgbClr val="000000"/>
                  </a:solidFill>
                  <a:latin typeface="Arial"/>
                  <a:cs typeface="Arial"/>
                </a:rPr>
                <a:t>a framework for the assessment cycle, and </a:t>
              </a:r>
            </a:p>
            <a:p>
              <a:pPr marL="285750" indent="-285750">
                <a:spcAft>
                  <a:spcPts val="600"/>
                </a:spcAft>
                <a:buFont typeface="Wingdings" panose="05000000000000000000" pitchFamily="2" charset="2"/>
                <a:buChar char="ü"/>
              </a:pPr>
              <a:r>
                <a:rPr lang="en-US" sz="1200" dirty="0" smtClean="0">
                  <a:solidFill>
                    <a:srgbClr val="000000"/>
                  </a:solidFill>
                  <a:latin typeface="Arial"/>
                  <a:cs typeface="Arial"/>
                </a:rPr>
                <a:t>puts </a:t>
              </a:r>
              <a:r>
                <a:rPr lang="en-US" sz="1200" dirty="0">
                  <a:solidFill>
                    <a:srgbClr val="000000"/>
                  </a:solidFill>
                  <a:latin typeface="Arial"/>
                  <a:cs typeface="Arial"/>
                </a:rPr>
                <a:t>our relationship with students </a:t>
              </a:r>
              <a:r>
                <a:rPr lang="en-US" sz="1200" dirty="0" smtClean="0">
                  <a:solidFill>
                    <a:srgbClr val="000000"/>
                  </a:solidFill>
                  <a:latin typeface="Arial"/>
                  <a:cs typeface="Arial"/>
                </a:rPr>
                <a:t>first.</a:t>
              </a:r>
            </a:p>
            <a:p>
              <a:pPr>
                <a:spcAft>
                  <a:spcPts val="600"/>
                </a:spcAft>
              </a:pPr>
              <a:endParaRPr lang="en-US" sz="1000" dirty="0" smtClean="0">
                <a:solidFill>
                  <a:srgbClr val="000000"/>
                </a:solidFill>
                <a:latin typeface="Arial"/>
                <a:cs typeface="Arial"/>
              </a:endParaRPr>
            </a:p>
            <a:p>
              <a:pPr>
                <a:spcAft>
                  <a:spcPts val="1200"/>
                </a:spcAft>
              </a:pPr>
              <a:r>
                <a:rPr lang="en-US" sz="1800" b="1" dirty="0" smtClean="0">
                  <a:solidFill>
                    <a:srgbClr val="002B49"/>
                  </a:solidFill>
                  <a:latin typeface="Arial"/>
                  <a:cs typeface="Arial"/>
                </a:rPr>
                <a:t>Honor Existing Accreditations, Approvals &amp; Standards</a:t>
              </a:r>
              <a:br>
                <a:rPr lang="en-US" sz="1800" b="1" dirty="0" smtClean="0">
                  <a:solidFill>
                    <a:srgbClr val="002B49"/>
                  </a:solidFill>
                  <a:latin typeface="Arial"/>
                  <a:cs typeface="Arial"/>
                </a:rPr>
              </a:br>
              <a:r>
                <a:rPr lang="en-US" sz="1200" dirty="0">
                  <a:solidFill>
                    <a:srgbClr val="000000"/>
                  </a:solidFill>
                  <a:latin typeface="Arial"/>
                  <a:cs typeface="Arial"/>
                </a:rPr>
                <a:t>Regis University has five colleges, and some have unique program-specific accreditations.  </a:t>
              </a:r>
              <a:r>
                <a:rPr lang="en-US" sz="1200" dirty="0" smtClean="0">
                  <a:solidFill>
                    <a:srgbClr val="000000"/>
                  </a:solidFill>
                  <a:latin typeface="Arial"/>
                  <a:cs typeface="Arial"/>
                </a:rPr>
                <a:t>Similarly, other programs have professional, conference, and/or professional standards to which they are bound.  The </a:t>
              </a:r>
              <a:r>
                <a:rPr lang="en-US" sz="1200" dirty="0">
                  <a:solidFill>
                    <a:srgbClr val="000000"/>
                  </a:solidFill>
                  <a:latin typeface="Arial"/>
                  <a:cs typeface="Arial"/>
                </a:rPr>
                <a:t>assessment-related </a:t>
              </a:r>
              <a:r>
                <a:rPr lang="en-US" sz="1200" dirty="0" smtClean="0">
                  <a:solidFill>
                    <a:srgbClr val="000000"/>
                  </a:solidFill>
                  <a:latin typeface="Arial"/>
                  <a:cs typeface="Arial"/>
                </a:rPr>
                <a:t>inherent in these associations requirements </a:t>
              </a:r>
              <a:r>
                <a:rPr lang="en-US" sz="1200" dirty="0">
                  <a:solidFill>
                    <a:srgbClr val="000000"/>
                  </a:solidFill>
                  <a:latin typeface="Arial"/>
                  <a:cs typeface="Arial"/>
                </a:rPr>
                <a:t>must be </a:t>
              </a:r>
              <a:r>
                <a:rPr lang="en-US" sz="1200" dirty="0" smtClean="0">
                  <a:solidFill>
                    <a:srgbClr val="000000"/>
                  </a:solidFill>
                  <a:latin typeface="Arial"/>
                  <a:cs typeface="Arial"/>
                </a:rPr>
                <a:t>honored and incorporated into assessment and institutional effectiveness efforts.</a:t>
              </a:r>
            </a:p>
            <a:p>
              <a:pPr>
                <a:spcAft>
                  <a:spcPts val="1200"/>
                </a:spcAft>
              </a:pPr>
              <a:r>
                <a:rPr lang="en-US" sz="1800" b="1" dirty="0" smtClean="0">
                  <a:solidFill>
                    <a:srgbClr val="002B49"/>
                  </a:solidFill>
                  <a:latin typeface="Arial"/>
                  <a:cs typeface="Arial"/>
                </a:rPr>
                <a:t>Maintaining Some Flexibility for Individual Units</a:t>
              </a:r>
              <a:br>
                <a:rPr lang="en-US" sz="1800" b="1" dirty="0" smtClean="0">
                  <a:solidFill>
                    <a:srgbClr val="002B49"/>
                  </a:solidFill>
                  <a:latin typeface="Arial"/>
                  <a:cs typeface="Arial"/>
                </a:rPr>
              </a:br>
              <a:r>
                <a:rPr lang="en-US" sz="1200" dirty="0" smtClean="0">
                  <a:solidFill>
                    <a:srgbClr val="000000"/>
                  </a:solidFill>
                  <a:latin typeface="Arial"/>
                  <a:cs typeface="Arial"/>
                </a:rPr>
                <a:t>Recent </a:t>
              </a:r>
              <a:r>
                <a:rPr lang="en-US" sz="1200" dirty="0">
                  <a:solidFill>
                    <a:srgbClr val="000000"/>
                  </a:solidFill>
                  <a:latin typeface="Arial"/>
                  <a:cs typeface="Arial"/>
                </a:rPr>
                <a:t>organizational </a:t>
              </a:r>
              <a:r>
                <a:rPr lang="en-US" sz="1200" dirty="0" smtClean="0">
                  <a:solidFill>
                    <a:srgbClr val="000000"/>
                  </a:solidFill>
                  <a:latin typeface="Arial"/>
                  <a:cs typeface="Arial"/>
                </a:rPr>
                <a:t>shifts require </a:t>
              </a:r>
              <a:r>
                <a:rPr lang="en-US" sz="1200" dirty="0">
                  <a:solidFill>
                    <a:srgbClr val="000000"/>
                  </a:solidFill>
                  <a:latin typeface="Arial"/>
                  <a:cs typeface="Arial"/>
                </a:rPr>
                <a:t>a more decisive, 21st century approach to assessment and continuous improvement that is grounded in our mission and our institutional outcomes, yet also honors the unique nature and strengths of the five colleges and </a:t>
              </a:r>
              <a:r>
                <a:rPr lang="en-US" sz="1200" dirty="0" smtClean="0">
                  <a:solidFill>
                    <a:srgbClr val="000000"/>
                  </a:solidFill>
                  <a:latin typeface="Arial"/>
                  <a:cs typeface="Arial"/>
                </a:rPr>
                <a:t>specific units. </a:t>
              </a:r>
              <a:endParaRPr lang="en-US" sz="1400" dirty="0" smtClean="0">
                <a:solidFill>
                  <a:srgbClr val="000000"/>
                </a:solidFill>
                <a:latin typeface="Arial"/>
                <a:cs typeface="Arial"/>
              </a:endParaRPr>
            </a:p>
          </p:txBody>
        </p:sp>
      </p:grpSp>
      <p:pic>
        <p:nvPicPr>
          <p:cNvPr id="26" name="Picture 25"/>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37045774" y="1154075"/>
            <a:ext cx="3712464" cy="3712464"/>
          </a:xfrm>
          <a:prstGeom prst="ellipse">
            <a:avLst/>
          </a:prstGeom>
          <a:ln w="254000" cap="rnd" cmpd="sng">
            <a:solidFill>
              <a:srgbClr val="F3C317"/>
            </a:solidFill>
          </a:ln>
          <a:effectLst/>
          <a:scene3d>
            <a:camera prst="orthographicFront"/>
            <a:lightRig rig="contrasting" dir="t">
              <a:rot lat="0" lon="0" rev="3000000"/>
            </a:lightRig>
          </a:scene3d>
          <a:sp3d contourW="7620">
            <a:bevelT w="95250" h="31750"/>
            <a:contourClr>
              <a:srgbClr val="333333"/>
            </a:contourClr>
          </a:sp3d>
        </p:spPr>
      </p:pic>
      <p:pic>
        <p:nvPicPr>
          <p:cNvPr id="27" name="Picture 26"/>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41825253" y="1154075"/>
            <a:ext cx="3712464" cy="3712464"/>
          </a:xfrm>
          <a:prstGeom prst="ellipse">
            <a:avLst/>
          </a:prstGeom>
          <a:ln w="254000" cap="rnd" cmpd="sng">
            <a:solidFill>
              <a:srgbClr val="F3C317"/>
            </a:solidFill>
          </a:ln>
          <a:effectLst/>
          <a:scene3d>
            <a:camera prst="orthographicFront"/>
            <a:lightRig rig="contrasting" dir="t">
              <a:rot lat="0" lon="0" rev="3000000"/>
            </a:lightRig>
          </a:scene3d>
          <a:sp3d contourW="7620">
            <a:bevelT w="95250" h="31750"/>
            <a:contourClr>
              <a:srgbClr val="333333"/>
            </a:contourClr>
          </a:sp3d>
        </p:spPr>
      </p:pic>
      <p:pic>
        <p:nvPicPr>
          <p:cNvPr id="28" name="Picture 27"/>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46625853" y="1154075"/>
            <a:ext cx="3712464" cy="3712464"/>
          </a:xfrm>
          <a:prstGeom prst="ellipse">
            <a:avLst/>
          </a:prstGeom>
          <a:ln w="254000" cap="rnd" cmpd="sng">
            <a:solidFill>
              <a:srgbClr val="F3C317"/>
            </a:solidFill>
          </a:ln>
          <a:effectLst/>
          <a:scene3d>
            <a:camera prst="orthographicFront"/>
            <a:lightRig rig="contrasting" dir="t">
              <a:rot lat="0" lon="0" rev="3000000"/>
            </a:lightRig>
          </a:scene3d>
          <a:sp3d contourW="7620">
            <a:bevelT w="95250" h="31750"/>
            <a:contourClr>
              <a:srgbClr val="333333"/>
            </a:contourClr>
          </a:sp3d>
        </p:spPr>
      </p:pic>
      <p:grpSp>
        <p:nvGrpSpPr>
          <p:cNvPr id="53" name="Group 52"/>
          <p:cNvGrpSpPr/>
          <p:nvPr/>
        </p:nvGrpSpPr>
        <p:grpSpPr>
          <a:xfrm>
            <a:off x="17620048" y="6604711"/>
            <a:ext cx="33239924" cy="9967795"/>
            <a:chOff x="17518448" y="6701092"/>
            <a:chExt cx="33239924" cy="9967795"/>
          </a:xfrm>
        </p:grpSpPr>
        <p:sp>
          <p:nvSpPr>
            <p:cNvPr id="11" name="Round Diagonal Corner Rectangle 10"/>
            <p:cNvSpPr/>
            <p:nvPr/>
          </p:nvSpPr>
          <p:spPr>
            <a:xfrm>
              <a:off x="17518448" y="6701092"/>
              <a:ext cx="33239923"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7966087" y="6912580"/>
              <a:ext cx="15086927" cy="584776"/>
            </a:xfrm>
            <a:prstGeom prst="rect">
              <a:avLst/>
            </a:prstGeom>
            <a:noFill/>
          </p:spPr>
          <p:txBody>
            <a:bodyPr wrap="square" rtlCol="0">
              <a:spAutoFit/>
            </a:bodyPr>
            <a:lstStyle/>
            <a:p>
              <a:r>
                <a:rPr lang="en-US" sz="3200" dirty="0" smtClean="0">
                  <a:solidFill>
                    <a:schemeClr val="bg1"/>
                  </a:solidFill>
                  <a:latin typeface="Avenir Heavy"/>
                  <a:cs typeface="Avenir Heavy"/>
                </a:rPr>
                <a:t>Template for the Assessment of Student Learning (TASL)</a:t>
              </a:r>
              <a:endParaRPr lang="en-US" sz="3200" dirty="0">
                <a:solidFill>
                  <a:schemeClr val="bg1"/>
                </a:solidFill>
                <a:latin typeface="Avenir Heavy"/>
                <a:cs typeface="Avenir Heavy"/>
              </a:endParaRPr>
            </a:p>
          </p:txBody>
        </p:sp>
        <p:graphicFrame>
          <p:nvGraphicFramePr>
            <p:cNvPr id="22" name="Chart 21"/>
            <p:cNvGraphicFramePr/>
            <p:nvPr>
              <p:extLst>
                <p:ext uri="{D42A27DB-BD31-4B8C-83A1-F6EECF244321}">
                  <p14:modId xmlns:p14="http://schemas.microsoft.com/office/powerpoint/2010/main" val="1459209843"/>
                </p:ext>
              </p:extLst>
            </p:nvPr>
          </p:nvGraphicFramePr>
          <p:xfrm>
            <a:off x="18334590" y="8905870"/>
            <a:ext cx="10535852" cy="7219717"/>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19065074" y="8115371"/>
              <a:ext cx="10379047" cy="461665"/>
            </a:xfrm>
            <a:prstGeom prst="rect">
              <a:avLst/>
            </a:prstGeom>
            <a:noFill/>
          </p:spPr>
          <p:txBody>
            <a:bodyPr wrap="square" rtlCol="0">
              <a:spAutoFit/>
            </a:bodyPr>
            <a:lstStyle/>
            <a:p>
              <a:r>
                <a:rPr lang="en-US" sz="2400" dirty="0" smtClean="0">
                  <a:solidFill>
                    <a:srgbClr val="002B49"/>
                  </a:solidFill>
                  <a:latin typeface="Avenir Heavy"/>
                  <a:cs typeface="Avenir Heavy"/>
                </a:rPr>
                <a:t>Mapping Program Outcomes to Institutional Outcomes</a:t>
              </a:r>
              <a:endParaRPr lang="en-US" sz="2400" dirty="0">
                <a:solidFill>
                  <a:srgbClr val="002B49"/>
                </a:solidFill>
                <a:latin typeface="Avenir Heavy"/>
                <a:cs typeface="Avenir Heavy"/>
              </a:endParaRPr>
            </a:p>
          </p:txBody>
        </p:sp>
        <p:cxnSp>
          <p:nvCxnSpPr>
            <p:cNvPr id="12" name="Straight Connector 11"/>
            <p:cNvCxnSpPr/>
            <p:nvPr/>
          </p:nvCxnSpPr>
          <p:spPr>
            <a:xfrm>
              <a:off x="17518448" y="16668887"/>
              <a:ext cx="33239924" cy="0"/>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9083543" y="9097231"/>
              <a:ext cx="7860631" cy="6801862"/>
            </a:xfrm>
            <a:prstGeom prst="rect">
              <a:avLst/>
            </a:prstGeom>
            <a:noFill/>
          </p:spPr>
          <p:txBody>
            <a:bodyPr wrap="square" rtlCol="0">
              <a:spAutoFit/>
            </a:bodyPr>
            <a:lstStyle/>
            <a:p>
              <a:pPr>
                <a:lnSpc>
                  <a:spcPct val="150000"/>
                </a:lnSpc>
                <a:spcAft>
                  <a:spcPts val="1200"/>
                </a:spcAft>
              </a:pPr>
              <a:r>
                <a:rPr lang="en-US" sz="1600" dirty="0" smtClean="0">
                  <a:solidFill>
                    <a:srgbClr val="002B49"/>
                  </a:solidFill>
                  <a:latin typeface="Avenir Heavy"/>
                  <a:cs typeface="Avenir Heavy"/>
                </a:rPr>
                <a:t>The Template for the Assessment of Student Learning (TASL) is a multi-tab spreadsheet that guides units though the implementation, planning, and assessment cycles. The spreadsheet includes worksheets for the following assessment steps:</a:t>
              </a:r>
            </a:p>
            <a:p>
              <a:pPr>
                <a:lnSpc>
                  <a:spcPct val="150000"/>
                </a:lnSpc>
                <a:spcAft>
                  <a:spcPts val="1200"/>
                </a:spcAft>
              </a:pPr>
              <a:r>
                <a:rPr lang="en-US" sz="1600" dirty="0" smtClean="0">
                  <a:solidFill>
                    <a:srgbClr val="002B49"/>
                  </a:solidFill>
                  <a:latin typeface="Avenir Heavy"/>
                  <a:cs typeface="Avenir Heavy"/>
                </a:rPr>
                <a:t>Implementation Stage:</a:t>
              </a:r>
            </a:p>
            <a:p>
              <a:pPr marL="342900" indent="-342900">
                <a:lnSpc>
                  <a:spcPct val="150000"/>
                </a:lnSpc>
                <a:spcAft>
                  <a:spcPts val="1200"/>
                </a:spcAft>
                <a:buFont typeface="+mj-lt"/>
                <a:buAutoNum type="arabicPeriod"/>
              </a:pPr>
              <a:r>
                <a:rPr lang="en-US" sz="1600" dirty="0" smtClean="0">
                  <a:solidFill>
                    <a:srgbClr val="002B49"/>
                  </a:solidFill>
                  <a:latin typeface="Avenir Heavy"/>
                  <a:cs typeface="Avenir Heavy"/>
                </a:rPr>
                <a:t>Mapping Program Learning Outcomes to Institutional Learning Outcomes</a:t>
              </a:r>
            </a:p>
            <a:p>
              <a:pPr marL="342900" indent="-342900">
                <a:lnSpc>
                  <a:spcPct val="150000"/>
                </a:lnSpc>
                <a:spcAft>
                  <a:spcPts val="1200"/>
                </a:spcAft>
                <a:buFont typeface="+mj-lt"/>
                <a:buAutoNum type="arabicPeriod"/>
              </a:pPr>
              <a:r>
                <a:rPr lang="en-US" sz="1600" dirty="0" smtClean="0">
                  <a:solidFill>
                    <a:srgbClr val="002B49"/>
                  </a:solidFill>
                  <a:latin typeface="Avenir Heavy"/>
                  <a:cs typeface="Avenir Heavy"/>
                </a:rPr>
                <a:t>Mapping Program Learning Outcomes to Courses</a:t>
              </a:r>
            </a:p>
            <a:p>
              <a:pPr>
                <a:lnSpc>
                  <a:spcPct val="150000"/>
                </a:lnSpc>
                <a:spcAft>
                  <a:spcPts val="1200"/>
                </a:spcAft>
              </a:pPr>
              <a:r>
                <a:rPr lang="en-US" sz="1600" dirty="0" smtClean="0">
                  <a:solidFill>
                    <a:srgbClr val="002B49"/>
                  </a:solidFill>
                  <a:latin typeface="Avenir Heavy"/>
                  <a:cs typeface="Avenir Heavy"/>
                </a:rPr>
                <a:t>Planning Stage:</a:t>
              </a:r>
            </a:p>
            <a:p>
              <a:pPr marL="342900" indent="-342900">
                <a:lnSpc>
                  <a:spcPct val="150000"/>
                </a:lnSpc>
                <a:spcAft>
                  <a:spcPts val="1200"/>
                </a:spcAft>
                <a:buFont typeface="+mj-lt"/>
                <a:buAutoNum type="arabicPeriod"/>
              </a:pPr>
              <a:r>
                <a:rPr lang="en-US" sz="1600" dirty="0" smtClean="0">
                  <a:solidFill>
                    <a:srgbClr val="002B49"/>
                  </a:solidFill>
                  <a:latin typeface="Avenir Heavy"/>
                  <a:cs typeface="Avenir Heavy"/>
                </a:rPr>
                <a:t>Planning Cycle Report (What will be assessed and how)</a:t>
              </a:r>
            </a:p>
            <a:p>
              <a:pPr>
                <a:lnSpc>
                  <a:spcPct val="150000"/>
                </a:lnSpc>
                <a:spcAft>
                  <a:spcPts val="1200"/>
                </a:spcAft>
              </a:pPr>
              <a:r>
                <a:rPr lang="en-US" sz="1600" dirty="0" smtClean="0">
                  <a:solidFill>
                    <a:srgbClr val="002B49"/>
                  </a:solidFill>
                  <a:latin typeface="Avenir Heavy"/>
                  <a:cs typeface="Avenir Heavy"/>
                </a:rPr>
                <a:t>Assessment Cycle:</a:t>
              </a:r>
            </a:p>
            <a:p>
              <a:pPr marL="342900" indent="-342900">
                <a:lnSpc>
                  <a:spcPct val="150000"/>
                </a:lnSpc>
                <a:spcAft>
                  <a:spcPts val="1200"/>
                </a:spcAft>
                <a:buAutoNum type="arabicPeriod"/>
              </a:pPr>
              <a:r>
                <a:rPr lang="en-US" sz="1600" dirty="0" smtClean="0">
                  <a:solidFill>
                    <a:srgbClr val="002B49"/>
                  </a:solidFill>
                  <a:latin typeface="Avenir Heavy"/>
                  <a:cs typeface="Avenir Heavy"/>
                </a:rPr>
                <a:t>Collect Data and Initial Reactions</a:t>
              </a:r>
            </a:p>
            <a:p>
              <a:pPr marL="342900" indent="-342900">
                <a:lnSpc>
                  <a:spcPct val="150000"/>
                </a:lnSpc>
                <a:spcAft>
                  <a:spcPts val="1200"/>
                </a:spcAft>
                <a:buAutoNum type="arabicPeriod"/>
              </a:pPr>
              <a:r>
                <a:rPr lang="en-US" sz="1600" dirty="0" smtClean="0">
                  <a:solidFill>
                    <a:srgbClr val="002B49"/>
                  </a:solidFill>
                  <a:latin typeface="Avenir Heavy"/>
                  <a:cs typeface="Avenir Heavy"/>
                </a:rPr>
                <a:t>Analyze and Reflect</a:t>
              </a:r>
            </a:p>
            <a:p>
              <a:pPr marL="342900" indent="-342900">
                <a:lnSpc>
                  <a:spcPct val="150000"/>
                </a:lnSpc>
                <a:spcAft>
                  <a:spcPts val="1200"/>
                </a:spcAft>
                <a:buAutoNum type="arabicPeriod"/>
              </a:pPr>
              <a:r>
                <a:rPr lang="en-US" sz="1600" dirty="0" smtClean="0">
                  <a:solidFill>
                    <a:srgbClr val="002B49"/>
                  </a:solidFill>
                  <a:latin typeface="Avenir Heavy"/>
                  <a:cs typeface="Avenir Heavy"/>
                </a:rPr>
                <a:t>Implementation of Changes</a:t>
              </a:r>
              <a:endParaRPr lang="en-US" sz="1600" dirty="0">
                <a:solidFill>
                  <a:srgbClr val="002B49"/>
                </a:solidFill>
                <a:latin typeface="Avenir Heavy"/>
                <a:cs typeface="Avenir Heavy"/>
              </a:endParaRPr>
            </a:p>
            <a:p>
              <a:pPr marL="342900" indent="-342900">
                <a:lnSpc>
                  <a:spcPct val="150000"/>
                </a:lnSpc>
                <a:spcAft>
                  <a:spcPts val="1200"/>
                </a:spcAft>
                <a:buFont typeface="+mj-lt"/>
                <a:buAutoNum type="arabicPeriod"/>
              </a:pPr>
              <a:endParaRPr lang="en-US" sz="1600" dirty="0">
                <a:solidFill>
                  <a:srgbClr val="002B49"/>
                </a:solidFill>
                <a:latin typeface="Avenir Heavy"/>
                <a:cs typeface="Avenir Heavy"/>
              </a:endParaRPr>
            </a:p>
          </p:txBody>
        </p:sp>
        <p:sp>
          <p:nvSpPr>
            <p:cNvPr id="30" name="TextBox 29"/>
            <p:cNvSpPr txBox="1"/>
            <p:nvPr/>
          </p:nvSpPr>
          <p:spPr>
            <a:xfrm>
              <a:off x="37257318" y="13666549"/>
              <a:ext cx="12979400" cy="1908215"/>
            </a:xfrm>
            <a:prstGeom prst="rect">
              <a:avLst/>
            </a:prstGeom>
            <a:noFill/>
          </p:spPr>
          <p:txBody>
            <a:bodyPr wrap="square" rtlCol="0">
              <a:spAutoFit/>
            </a:bodyPr>
            <a:lstStyle/>
            <a:p>
              <a:pPr algn="r">
                <a:lnSpc>
                  <a:spcPct val="150000"/>
                </a:lnSpc>
                <a:spcAft>
                  <a:spcPts val="1200"/>
                </a:spcAft>
              </a:pPr>
              <a:r>
                <a:rPr lang="en-US" sz="2400" dirty="0" smtClean="0">
                  <a:solidFill>
                    <a:srgbClr val="002B49"/>
                  </a:solidFill>
                  <a:latin typeface="Avenir Heavy"/>
                  <a:cs typeface="Avenir Heavy"/>
                </a:rPr>
                <a:t>University-wide Reporting</a:t>
              </a:r>
            </a:p>
            <a:p>
              <a:pPr algn="r">
                <a:lnSpc>
                  <a:spcPct val="150000"/>
                </a:lnSpc>
                <a:spcAft>
                  <a:spcPts val="1200"/>
                </a:spcAft>
              </a:pPr>
              <a:r>
                <a:rPr lang="en-US" sz="1600" dirty="0" smtClean="0">
                  <a:solidFill>
                    <a:srgbClr val="002B49"/>
                  </a:solidFill>
                  <a:latin typeface="Avenir Heavy"/>
                  <a:cs typeface="Avenir Heavy"/>
                </a:rPr>
                <a:t>A faculty member from the College of Computers and Information Systems, Bob Mason, designed a stand-along database system that allows for the importation of the spreadsheets into a centralized system.   This system allows for reports to be generate that will aggregate results from across the University.  </a:t>
              </a:r>
              <a:endParaRPr lang="en-US" sz="1600" dirty="0">
                <a:solidFill>
                  <a:srgbClr val="002B49"/>
                </a:solidFill>
                <a:latin typeface="Avenir Heavy"/>
                <a:cs typeface="Avenir Heavy"/>
              </a:endParaRPr>
            </a:p>
          </p:txBody>
        </p:sp>
      </p:grpSp>
      <p:grpSp>
        <p:nvGrpSpPr>
          <p:cNvPr id="19" name="Group 18"/>
          <p:cNvGrpSpPr/>
          <p:nvPr/>
        </p:nvGrpSpPr>
        <p:grpSpPr>
          <a:xfrm>
            <a:off x="571198" y="17060997"/>
            <a:ext cx="16324697" cy="10424184"/>
            <a:chOff x="502612" y="15663582"/>
            <a:chExt cx="15806800" cy="10424184"/>
          </a:xfrm>
        </p:grpSpPr>
        <p:sp>
          <p:nvSpPr>
            <p:cNvPr id="13" name="Rectangle 12"/>
            <p:cNvSpPr/>
            <p:nvPr/>
          </p:nvSpPr>
          <p:spPr>
            <a:xfrm>
              <a:off x="504500" y="16425044"/>
              <a:ext cx="15804911" cy="9662722"/>
            </a:xfrm>
            <a:prstGeom prst="rect">
              <a:avLst/>
            </a:prstGeom>
            <a:solidFill>
              <a:srgbClr val="D8D2C1"/>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14" name="Round Diagonal Corner Rectangle 13"/>
            <p:cNvSpPr/>
            <p:nvPr/>
          </p:nvSpPr>
          <p:spPr>
            <a:xfrm>
              <a:off x="504501" y="15663582"/>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11721" y="15923505"/>
              <a:ext cx="15086927" cy="584776"/>
            </a:xfrm>
            <a:prstGeom prst="rect">
              <a:avLst/>
            </a:prstGeom>
            <a:noFill/>
          </p:spPr>
          <p:txBody>
            <a:bodyPr wrap="square" rtlCol="0">
              <a:spAutoFit/>
            </a:bodyPr>
            <a:lstStyle/>
            <a:p>
              <a:r>
                <a:rPr lang="en-US" sz="3200" dirty="0" smtClean="0">
                  <a:solidFill>
                    <a:schemeClr val="bg1"/>
                  </a:solidFill>
                  <a:latin typeface="Avenir Heavy"/>
                  <a:cs typeface="Avenir Heavy"/>
                </a:rPr>
                <a:t>At Regis University, Assessment is Everyone’s Business</a:t>
              </a:r>
              <a:endParaRPr lang="en-US" sz="3200" dirty="0">
                <a:solidFill>
                  <a:schemeClr val="bg1"/>
                </a:solidFill>
                <a:latin typeface="Avenir Heavy"/>
                <a:cs typeface="Avenir Heavy"/>
              </a:endParaRPr>
            </a:p>
          </p:txBody>
        </p:sp>
        <p:sp>
          <p:nvSpPr>
            <p:cNvPr id="34" name="TextBox 33"/>
            <p:cNvSpPr txBox="1">
              <a:spLocks/>
            </p:cNvSpPr>
            <p:nvPr/>
          </p:nvSpPr>
          <p:spPr>
            <a:xfrm>
              <a:off x="502612" y="16782113"/>
              <a:ext cx="15804911" cy="7657546"/>
            </a:xfrm>
            <a:prstGeom prst="rect">
              <a:avLst/>
            </a:prstGeom>
            <a:noFill/>
          </p:spPr>
          <p:txBody>
            <a:bodyPr wrap="square" lIns="457200" tIns="457200" rIns="457200" bIns="457200" numCol="2" spcCol="457200" rtlCol="0">
              <a:spAutoFit/>
            </a:bodyPr>
            <a:lstStyle/>
            <a:p>
              <a:pPr algn="ctr">
                <a:spcAft>
                  <a:spcPts val="1200"/>
                </a:spcAft>
              </a:pPr>
              <a:r>
                <a:rPr lang="en-US" sz="2400" b="1" dirty="0" smtClean="0">
                  <a:solidFill>
                    <a:srgbClr val="002B49"/>
                  </a:solidFill>
                  <a:latin typeface="Arial"/>
                  <a:cs typeface="Arial"/>
                </a:rPr>
                <a:t>If EVERY unit will engage in the work of assessment, we must start by defining the </a:t>
              </a:r>
              <a:r>
                <a:rPr lang="en-US" sz="2400" b="1" i="1" dirty="0" smtClean="0">
                  <a:solidFill>
                    <a:srgbClr val="002B49"/>
                  </a:solidFill>
                  <a:latin typeface="Arial"/>
                  <a:cs typeface="Arial"/>
                </a:rPr>
                <a:t>types</a:t>
              </a:r>
              <a:r>
                <a:rPr lang="en-US" sz="2400" b="1" dirty="0" smtClean="0">
                  <a:solidFill>
                    <a:srgbClr val="002B49"/>
                  </a:solidFill>
                  <a:latin typeface="Arial"/>
                  <a:cs typeface="Arial"/>
                </a:rPr>
                <a:t> of units that comprise our community.</a:t>
              </a:r>
              <a:br>
                <a:rPr lang="en-US" sz="2400" b="1" dirty="0" smtClean="0">
                  <a:solidFill>
                    <a:srgbClr val="002B49"/>
                  </a:solidFill>
                  <a:latin typeface="Arial"/>
                  <a:cs typeface="Arial"/>
                </a:rPr>
              </a:br>
              <a:endParaRPr lang="en-US" sz="2400" b="1" dirty="0" smtClean="0">
                <a:solidFill>
                  <a:srgbClr val="002B49"/>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1200"/>
                </a:spcAft>
              </a:pPr>
              <a:r>
                <a:rPr lang="en-US" sz="1800" b="1" dirty="0" smtClean="0">
                  <a:solidFill>
                    <a:srgbClr val="002B49"/>
                  </a:solidFill>
                  <a:latin typeface="Arial"/>
                  <a:cs typeface="Arial"/>
                </a:rPr>
                <a:t>Instructional Units</a:t>
              </a:r>
              <a:r>
                <a:rPr lang="en-US" sz="1800" b="1" dirty="0">
                  <a:solidFill>
                    <a:srgbClr val="002B49"/>
                  </a:solidFill>
                  <a:latin typeface="Arial"/>
                  <a:cs typeface="Arial"/>
                </a:rPr>
                <a:t/>
              </a:r>
              <a:br>
                <a:rPr lang="en-US" sz="1800" b="1" dirty="0">
                  <a:solidFill>
                    <a:srgbClr val="002B49"/>
                  </a:solidFill>
                  <a:latin typeface="Arial"/>
                  <a:cs typeface="Arial"/>
                </a:rPr>
              </a:br>
              <a:r>
                <a:rPr lang="en-US" sz="1400" dirty="0">
                  <a:solidFill>
                    <a:srgbClr val="002B49"/>
                  </a:solidFill>
                  <a:latin typeface="Arial"/>
                  <a:cs typeface="Arial"/>
                </a:rPr>
                <a:t>An instructional unit is responsible for </a:t>
              </a:r>
              <a:r>
                <a:rPr lang="en-US" sz="1400" dirty="0" smtClean="0">
                  <a:solidFill>
                    <a:srgbClr val="002B49"/>
                  </a:solidFill>
                  <a:latin typeface="Arial"/>
                  <a:cs typeface="Arial"/>
                </a:rPr>
                <a:t>delivering graded curriculum that cumulates in the conferral of a certificate, undergraduate </a:t>
              </a:r>
              <a:r>
                <a:rPr lang="en-US" sz="1400" dirty="0">
                  <a:solidFill>
                    <a:srgbClr val="002B49"/>
                  </a:solidFill>
                  <a:latin typeface="Arial"/>
                  <a:cs typeface="Arial"/>
                </a:rPr>
                <a:t>or graduate degree through a combination of </a:t>
              </a:r>
              <a:r>
                <a:rPr lang="en-US" sz="1400" dirty="0" smtClean="0">
                  <a:solidFill>
                    <a:srgbClr val="002B49"/>
                  </a:solidFill>
                  <a:latin typeface="Arial"/>
                  <a:cs typeface="Arial"/>
                </a:rPr>
                <a:t>required  and elective courses.  </a:t>
              </a:r>
            </a:p>
            <a:p>
              <a:pPr marL="285750" indent="-285750">
                <a:spcAft>
                  <a:spcPts val="1200"/>
                </a:spcAft>
                <a:buFont typeface="Wingdings" panose="05000000000000000000" pitchFamily="2" charset="2"/>
                <a:buChar char="ü"/>
              </a:pPr>
              <a:r>
                <a:rPr lang="en-US" sz="1400" dirty="0" smtClean="0">
                  <a:solidFill>
                    <a:srgbClr val="002B49"/>
                  </a:solidFill>
                  <a:latin typeface="Arial"/>
                  <a:cs typeface="Arial"/>
                </a:rPr>
                <a:t>Examples include academic departments such as the English Department, School of Nursing, Criminology Department, Economics Department, and the Data Science Department.</a:t>
              </a:r>
            </a:p>
            <a:p>
              <a:pPr>
                <a:spcAft>
                  <a:spcPts val="1200"/>
                </a:spcAft>
              </a:pPr>
              <a:r>
                <a:rPr lang="en-US" sz="1800" b="1" dirty="0" smtClean="0">
                  <a:solidFill>
                    <a:srgbClr val="002B49"/>
                  </a:solidFill>
                  <a:latin typeface="Arial"/>
                  <a:cs typeface="Arial"/>
                </a:rPr>
                <a:t/>
              </a:r>
              <a:br>
                <a:rPr lang="en-US" sz="1800" b="1" dirty="0" smtClean="0">
                  <a:solidFill>
                    <a:srgbClr val="002B49"/>
                  </a:solidFill>
                  <a:latin typeface="Arial"/>
                  <a:cs typeface="Arial"/>
                </a:rPr>
              </a:br>
              <a:endParaRPr lang="en-US" sz="1800" b="1" dirty="0" smtClean="0">
                <a:solidFill>
                  <a:srgbClr val="002B49"/>
                </a:solidFill>
                <a:latin typeface="Arial"/>
                <a:cs typeface="Arial"/>
              </a:endParaRPr>
            </a:p>
            <a:p>
              <a:pPr>
                <a:spcAft>
                  <a:spcPts val="1200"/>
                </a:spcAft>
              </a:pPr>
              <a:endParaRPr lang="en-US" sz="1800" b="1" dirty="0">
                <a:solidFill>
                  <a:srgbClr val="002B49"/>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1200"/>
                </a:spcAft>
              </a:pPr>
              <a:endParaRPr lang="en-US" sz="1800" b="1" dirty="0">
                <a:solidFill>
                  <a:srgbClr val="002B49"/>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1200"/>
                </a:spcAft>
              </a:pPr>
              <a:r>
                <a:rPr lang="en-US" sz="1800" b="1" dirty="0" smtClean="0">
                  <a:solidFill>
                    <a:srgbClr val="002B49"/>
                  </a:solidFill>
                  <a:latin typeface="Arial"/>
                  <a:cs typeface="Arial"/>
                </a:rPr>
                <a:t>Co-Curricular and Extra-Curricular Units</a:t>
              </a:r>
              <a:br>
                <a:rPr lang="en-US" sz="1800" b="1" dirty="0" smtClean="0">
                  <a:solidFill>
                    <a:srgbClr val="002B49"/>
                  </a:solidFill>
                  <a:latin typeface="Arial"/>
                  <a:cs typeface="Arial"/>
                </a:rPr>
              </a:br>
              <a:r>
                <a:rPr lang="en-US" sz="1400" dirty="0" smtClean="0">
                  <a:solidFill>
                    <a:srgbClr val="002B49"/>
                  </a:solidFill>
                  <a:latin typeface="Arial"/>
                  <a:cs typeface="Arial"/>
                </a:rPr>
                <a:t>Co-Curricular </a:t>
              </a:r>
              <a:r>
                <a:rPr lang="en-US" sz="1400" dirty="0">
                  <a:solidFill>
                    <a:srgbClr val="002B49"/>
                  </a:solidFill>
                  <a:latin typeface="Arial"/>
                  <a:cs typeface="Arial"/>
                </a:rPr>
                <a:t>units provide </a:t>
              </a:r>
              <a:r>
                <a:rPr lang="en-US" sz="1400" dirty="0" smtClean="0">
                  <a:solidFill>
                    <a:srgbClr val="002B49"/>
                  </a:solidFill>
                  <a:latin typeface="Arial"/>
                  <a:cs typeface="Arial"/>
                </a:rPr>
                <a:t>programming that is intentionally aligned with the curriculum.  </a:t>
              </a:r>
            </a:p>
            <a:p>
              <a:pPr marL="285750" indent="-285750">
                <a:spcAft>
                  <a:spcPts val="1200"/>
                </a:spcAft>
                <a:buFont typeface="Wingdings" panose="05000000000000000000" pitchFamily="2" charset="2"/>
                <a:buChar char="ü"/>
              </a:pPr>
              <a:r>
                <a:rPr lang="en-US" sz="1400" dirty="0" smtClean="0">
                  <a:solidFill>
                    <a:srgbClr val="002B49"/>
                  </a:solidFill>
                  <a:latin typeface="Arial"/>
                  <a:cs typeface="Arial"/>
                </a:rPr>
                <a:t>Examples include speaker series, clinical supervision units, student teaching supervision units, and service learning.  </a:t>
              </a:r>
            </a:p>
            <a:p>
              <a:pPr>
                <a:spcAft>
                  <a:spcPts val="1200"/>
                </a:spcAft>
              </a:pPr>
              <a:r>
                <a:rPr lang="en-US" sz="1400" dirty="0" smtClean="0">
                  <a:solidFill>
                    <a:srgbClr val="002B49"/>
                  </a:solidFill>
                  <a:latin typeface="Arial"/>
                  <a:cs typeface="Arial"/>
                </a:rPr>
                <a:t>Extra-curricular units provide academic </a:t>
              </a:r>
              <a:r>
                <a:rPr lang="en-US" sz="1400" dirty="0">
                  <a:solidFill>
                    <a:srgbClr val="002B49"/>
                  </a:solidFill>
                  <a:latin typeface="Arial"/>
                  <a:cs typeface="Arial"/>
                </a:rPr>
                <a:t>support in the form of programs that enhance student learning experience both inside and outside the classroom. </a:t>
              </a:r>
              <a:endParaRPr lang="en-US" sz="1400" dirty="0" smtClean="0">
                <a:solidFill>
                  <a:srgbClr val="002B49"/>
                </a:solidFill>
                <a:latin typeface="Arial"/>
                <a:cs typeface="Arial"/>
              </a:endParaRPr>
            </a:p>
            <a:p>
              <a:pPr marL="285750" indent="-285750">
                <a:spcAft>
                  <a:spcPts val="1200"/>
                </a:spcAft>
                <a:buFont typeface="Wingdings" panose="05000000000000000000" pitchFamily="2" charset="2"/>
                <a:buChar char="ü"/>
              </a:pPr>
              <a:r>
                <a:rPr lang="en-US" sz="1400" dirty="0" smtClean="0">
                  <a:solidFill>
                    <a:srgbClr val="002B49"/>
                  </a:solidFill>
                  <a:latin typeface="Arial"/>
                  <a:cs typeface="Arial"/>
                </a:rPr>
                <a:t>Examples include student clubs and organizations, student activities, and extramural sports.</a:t>
              </a:r>
            </a:p>
            <a:p>
              <a:pPr>
                <a:spcAft>
                  <a:spcPts val="1200"/>
                </a:spcAft>
              </a:pPr>
              <a:r>
                <a:rPr lang="en-US" sz="1800" b="1" dirty="0" smtClean="0">
                  <a:solidFill>
                    <a:srgbClr val="002B49"/>
                  </a:solidFill>
                  <a:latin typeface="Arial"/>
                  <a:cs typeface="Arial"/>
                </a:rPr>
                <a:t/>
              </a:r>
              <a:br>
                <a:rPr lang="en-US" sz="1800" b="1" dirty="0" smtClean="0">
                  <a:solidFill>
                    <a:srgbClr val="002B49"/>
                  </a:solidFill>
                  <a:latin typeface="Arial"/>
                  <a:cs typeface="Arial"/>
                </a:rPr>
              </a:br>
              <a:endParaRPr lang="en-US" sz="1800" b="1" dirty="0" smtClean="0">
                <a:solidFill>
                  <a:srgbClr val="002B49"/>
                </a:solidFill>
                <a:latin typeface="Arial"/>
                <a:cs typeface="Arial"/>
              </a:endParaRPr>
            </a:p>
            <a:p>
              <a:pPr>
                <a:spcAft>
                  <a:spcPts val="1200"/>
                </a:spcAft>
              </a:pPr>
              <a:endParaRPr lang="en-US" sz="1800" b="1" dirty="0">
                <a:solidFill>
                  <a:srgbClr val="002B49"/>
                </a:solidFill>
                <a:latin typeface="Arial"/>
                <a:cs typeface="Arial"/>
              </a:endParaRPr>
            </a:p>
            <a:p>
              <a:pPr>
                <a:spcAft>
                  <a:spcPts val="1200"/>
                </a:spcAft>
              </a:pPr>
              <a:endParaRPr lang="en-US" sz="1800" b="1" dirty="0" smtClean="0">
                <a:solidFill>
                  <a:srgbClr val="002B49"/>
                </a:solidFill>
                <a:latin typeface="Arial"/>
                <a:cs typeface="Arial"/>
              </a:endParaRPr>
            </a:p>
            <a:p>
              <a:pPr>
                <a:spcAft>
                  <a:spcPts val="1200"/>
                </a:spcAft>
              </a:pPr>
              <a:r>
                <a:rPr lang="en-US" sz="1800" b="1" dirty="0" smtClean="0">
                  <a:solidFill>
                    <a:srgbClr val="002B49"/>
                  </a:solidFill>
                  <a:latin typeface="Arial"/>
                  <a:cs typeface="Arial"/>
                </a:rPr>
                <a:t>Operational </a:t>
              </a:r>
              <a:r>
                <a:rPr lang="en-US" sz="1800" b="1" dirty="0">
                  <a:solidFill>
                    <a:srgbClr val="002B49"/>
                  </a:solidFill>
                  <a:latin typeface="Arial"/>
                  <a:cs typeface="Arial"/>
                </a:rPr>
                <a:t>Units</a:t>
              </a:r>
              <a:br>
                <a:rPr lang="en-US" sz="1800" b="1" dirty="0">
                  <a:solidFill>
                    <a:srgbClr val="002B49"/>
                  </a:solidFill>
                  <a:latin typeface="Arial"/>
                  <a:cs typeface="Arial"/>
                </a:rPr>
              </a:br>
              <a:r>
                <a:rPr lang="en-US" sz="1400" dirty="0">
                  <a:solidFill>
                    <a:srgbClr val="002B49"/>
                  </a:solidFill>
                  <a:latin typeface="Arial"/>
                  <a:cs typeface="Arial"/>
                </a:rPr>
                <a:t>Operational units serve important administrative functions at the university that occur outside of academic affairs and that are not explicitly aligned with the curriculum or the Regis Nine learning outcomes</a:t>
              </a:r>
              <a:r>
                <a:rPr lang="en-US" sz="1400" dirty="0" smtClean="0">
                  <a:solidFill>
                    <a:srgbClr val="002B49"/>
                  </a:solidFill>
                  <a:latin typeface="Arial"/>
                  <a:cs typeface="Arial"/>
                </a:rPr>
                <a:t>.  Operational units support the learning efforts throughout the University.  Assessment work within operational units is commonly referred to as “institutional effectiveness.”  </a:t>
              </a:r>
            </a:p>
            <a:p>
              <a:pPr marL="285750" indent="-285750">
                <a:spcAft>
                  <a:spcPts val="1200"/>
                </a:spcAft>
                <a:buFont typeface="Wingdings" panose="05000000000000000000" pitchFamily="2" charset="2"/>
                <a:buChar char="ü"/>
              </a:pPr>
              <a:r>
                <a:rPr lang="en-US" sz="1400" dirty="0" smtClean="0">
                  <a:solidFill>
                    <a:srgbClr val="002B49"/>
                  </a:solidFill>
                  <a:latin typeface="Arial"/>
                  <a:cs typeface="Arial"/>
                </a:rPr>
                <a:t>Examples </a:t>
              </a:r>
              <a:r>
                <a:rPr lang="en-US" sz="1400" dirty="0">
                  <a:solidFill>
                    <a:srgbClr val="002B49"/>
                  </a:solidFill>
                  <a:latin typeface="Arial"/>
                  <a:cs typeface="Arial"/>
                </a:rPr>
                <a:t>include </a:t>
              </a:r>
              <a:r>
                <a:rPr lang="en-US" sz="1400" dirty="0" smtClean="0">
                  <a:solidFill>
                    <a:srgbClr val="002B49"/>
                  </a:solidFill>
                  <a:latin typeface="Arial"/>
                  <a:cs typeface="Arial"/>
                </a:rPr>
                <a:t>Accounting, Physical Plant, Information Technology, Financial Aid, Admissions, and University Advancement.</a:t>
              </a:r>
              <a:endParaRPr lang="en-US" sz="1400" dirty="0">
                <a:solidFill>
                  <a:srgbClr val="002B49"/>
                </a:solidFill>
                <a:latin typeface="Arial"/>
                <a:cs typeface="Arial"/>
              </a:endParaRPr>
            </a:p>
          </p:txBody>
        </p:sp>
      </p:grpSp>
      <p:grpSp>
        <p:nvGrpSpPr>
          <p:cNvPr id="6" name="Group 5"/>
          <p:cNvGrpSpPr/>
          <p:nvPr/>
        </p:nvGrpSpPr>
        <p:grpSpPr>
          <a:xfrm>
            <a:off x="17544391" y="17060997"/>
            <a:ext cx="16366440" cy="10375749"/>
            <a:chOff x="17449800" y="15712017"/>
            <a:chExt cx="15847220" cy="10117534"/>
          </a:xfrm>
        </p:grpSpPr>
        <p:sp>
          <p:nvSpPr>
            <p:cNvPr id="31" name="Rectangle 30"/>
            <p:cNvSpPr/>
            <p:nvPr/>
          </p:nvSpPr>
          <p:spPr>
            <a:xfrm>
              <a:off x="17449800" y="16166829"/>
              <a:ext cx="15804911" cy="9662722"/>
            </a:xfrm>
            <a:prstGeom prst="rect">
              <a:avLst/>
            </a:prstGeom>
            <a:solidFill>
              <a:srgbClr val="D8D2C1"/>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33" name="Round Diagonal Corner Rectangle 32"/>
            <p:cNvSpPr/>
            <p:nvPr/>
          </p:nvSpPr>
          <p:spPr>
            <a:xfrm>
              <a:off x="17449800" y="15712017"/>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7933215" y="15923505"/>
              <a:ext cx="15086927" cy="584776"/>
            </a:xfrm>
            <a:prstGeom prst="rect">
              <a:avLst/>
            </a:prstGeom>
            <a:noFill/>
          </p:spPr>
          <p:txBody>
            <a:bodyPr wrap="square" rtlCol="0">
              <a:spAutoFit/>
            </a:bodyPr>
            <a:lstStyle/>
            <a:p>
              <a:r>
                <a:rPr lang="en-US" sz="3200" dirty="0">
                  <a:solidFill>
                    <a:schemeClr val="bg1"/>
                  </a:solidFill>
                  <a:latin typeface="Avenir Heavy"/>
                  <a:cs typeface="Avenir Heavy"/>
                </a:rPr>
                <a:t>Not Just for HLC:  Broadening the Understanding of “Why”</a:t>
              </a:r>
            </a:p>
          </p:txBody>
        </p:sp>
        <p:sp>
          <p:nvSpPr>
            <p:cNvPr id="37" name="TextBox 36"/>
            <p:cNvSpPr txBox="1">
              <a:spLocks/>
            </p:cNvSpPr>
            <p:nvPr/>
          </p:nvSpPr>
          <p:spPr>
            <a:xfrm>
              <a:off x="17492109" y="18956208"/>
              <a:ext cx="15804911" cy="2369880"/>
            </a:xfrm>
            <a:prstGeom prst="rect">
              <a:avLst/>
            </a:prstGeom>
            <a:noFill/>
          </p:spPr>
          <p:txBody>
            <a:bodyPr wrap="square" lIns="457200" tIns="457200" rIns="457200" bIns="457200" numCol="2" spcCol="457200" rtlCol="0">
              <a:spAutoFit/>
            </a:bodyPr>
            <a:lstStyle/>
            <a:p>
              <a:pPr>
                <a:spcAft>
                  <a:spcPts val="1200"/>
                </a:spcAft>
              </a:pPr>
              <a:r>
                <a:rPr lang="en-US" sz="1800" b="1" dirty="0" smtClean="0">
                  <a:solidFill>
                    <a:srgbClr val="002B49"/>
                  </a:solidFill>
                  <a:latin typeface="Arial"/>
                  <a:cs typeface="Arial"/>
                </a:rPr>
                <a:t>Instructional, Co-Curricular and Extra-Curricular Units</a:t>
              </a:r>
              <a:endParaRPr lang="en-US" sz="1800" b="1" dirty="0">
                <a:solidFill>
                  <a:srgbClr val="002B49"/>
                </a:solidFill>
                <a:latin typeface="Arial"/>
                <a:cs typeface="Arial"/>
              </a:endParaRPr>
            </a:p>
            <a:p>
              <a:pPr marL="285750" indent="-285750">
                <a:spcAft>
                  <a:spcPts val="1200"/>
                </a:spcAft>
                <a:buFont typeface="Wingdings" panose="05000000000000000000" pitchFamily="2" charset="2"/>
                <a:buChar char="ü"/>
              </a:pPr>
              <a:r>
                <a:rPr lang="en-US" sz="1400" dirty="0" smtClean="0">
                  <a:latin typeface="Arial"/>
                  <a:cs typeface="Arial"/>
                </a:rPr>
                <a:t>We </a:t>
              </a:r>
              <a:r>
                <a:rPr lang="en-US" sz="1400" dirty="0">
                  <a:latin typeface="Arial"/>
                  <a:cs typeface="Arial"/>
                </a:rPr>
                <a:t>engage in the meaningful work of student learning assessment in order to provide </a:t>
              </a:r>
              <a:r>
                <a:rPr lang="en-US" sz="1400" dirty="0" smtClean="0">
                  <a:latin typeface="Arial"/>
                  <a:cs typeface="Arial"/>
                </a:rPr>
                <a:t>publicly-accessible evidence to </a:t>
              </a:r>
              <a:r>
                <a:rPr lang="en-US" sz="1400" dirty="0">
                  <a:latin typeface="Arial"/>
                  <a:cs typeface="Arial"/>
                </a:rPr>
                <a:t>our stakeholders that Regis University delivers on the promise that we make to students in the Regis Nine, the key Jesuit </a:t>
              </a:r>
              <a:r>
                <a:rPr lang="en-US" sz="1400" dirty="0" smtClean="0">
                  <a:latin typeface="Arial"/>
                  <a:cs typeface="Arial"/>
                </a:rPr>
                <a:t>Values, </a:t>
              </a:r>
              <a:r>
                <a:rPr lang="en-US" sz="1400" dirty="0">
                  <a:latin typeface="Arial"/>
                  <a:cs typeface="Arial"/>
                </a:rPr>
                <a:t>and program learning outcomes</a:t>
              </a:r>
              <a:r>
                <a:rPr lang="en-US" sz="1400" dirty="0" smtClean="0">
                  <a:latin typeface="Arial"/>
                  <a:cs typeface="Arial"/>
                </a:rPr>
                <a:t>.</a:t>
              </a:r>
            </a:p>
            <a:p>
              <a:pPr>
                <a:spcAft>
                  <a:spcPts val="1200"/>
                </a:spcAft>
              </a:pPr>
              <a:r>
                <a:rPr lang="en-US" sz="1800" b="1" dirty="0" smtClean="0">
                  <a:latin typeface="Arial"/>
                  <a:cs typeface="Arial"/>
                </a:rPr>
                <a:t>Operational Units</a:t>
              </a:r>
              <a:endParaRPr lang="en-US" sz="1800" b="1" dirty="0">
                <a:latin typeface="Arial"/>
                <a:cs typeface="Arial"/>
              </a:endParaRPr>
            </a:p>
            <a:p>
              <a:pPr marL="285750" indent="-285750">
                <a:spcAft>
                  <a:spcPts val="1200"/>
                </a:spcAft>
                <a:buFont typeface="Wingdings" panose="05000000000000000000" pitchFamily="2" charset="2"/>
                <a:buChar char="ü"/>
              </a:pPr>
              <a:r>
                <a:rPr lang="en-US" sz="1400" dirty="0" smtClean="0">
                  <a:latin typeface="Arial"/>
                  <a:cs typeface="Arial"/>
                </a:rPr>
                <a:t>We </a:t>
              </a:r>
              <a:r>
                <a:rPr lang="en-US" sz="1400" dirty="0">
                  <a:latin typeface="Arial"/>
                  <a:cs typeface="Arial"/>
                </a:rPr>
                <a:t>engage in the meaningful work of institutional effectiveness assessment in order to provide </a:t>
              </a:r>
              <a:r>
                <a:rPr lang="en-US" sz="1400" dirty="0" smtClean="0">
                  <a:latin typeface="Arial"/>
                  <a:cs typeface="Arial"/>
                </a:rPr>
                <a:t>publicly-accessible evidence to </a:t>
              </a:r>
              <a:r>
                <a:rPr lang="en-US" sz="1400" dirty="0">
                  <a:latin typeface="Arial"/>
                  <a:cs typeface="Arial"/>
                </a:rPr>
                <a:t>our stakeholders that Regis University is a good steward of its resources and takes seriously its operational </a:t>
              </a:r>
              <a:r>
                <a:rPr lang="en-US" sz="1400" dirty="0" smtClean="0">
                  <a:latin typeface="Arial"/>
                  <a:cs typeface="Arial"/>
                </a:rPr>
                <a:t>responsibilities and that we deliver on promises made through industry and professional standards.</a:t>
              </a:r>
              <a:endParaRPr lang="en-US" sz="1400" dirty="0">
                <a:latin typeface="Arial"/>
                <a:cs typeface="Arial"/>
              </a:endParaRPr>
            </a:p>
          </p:txBody>
        </p:sp>
      </p:grpSp>
      <p:grpSp>
        <p:nvGrpSpPr>
          <p:cNvPr id="25" name="Group 24"/>
          <p:cNvGrpSpPr/>
          <p:nvPr/>
        </p:nvGrpSpPr>
        <p:grpSpPr>
          <a:xfrm>
            <a:off x="573149" y="27715696"/>
            <a:ext cx="16322745" cy="10117534"/>
            <a:chOff x="504501" y="26318281"/>
            <a:chExt cx="15804911" cy="10117534"/>
          </a:xfrm>
        </p:grpSpPr>
        <p:sp>
          <p:nvSpPr>
            <p:cNvPr id="16" name="Rectangle 15"/>
            <p:cNvSpPr/>
            <p:nvPr/>
          </p:nvSpPr>
          <p:spPr>
            <a:xfrm>
              <a:off x="504501" y="26807417"/>
              <a:ext cx="15804911" cy="9628398"/>
            </a:xfrm>
            <a:prstGeom prst="rect">
              <a:avLst/>
            </a:prstGeom>
            <a:solidFill>
              <a:srgbClr val="D8D2C1"/>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17" name="Round Diagonal Corner Rectangle 16"/>
            <p:cNvSpPr/>
            <p:nvPr/>
          </p:nvSpPr>
          <p:spPr>
            <a:xfrm>
              <a:off x="504501" y="26318281"/>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011721" y="26529769"/>
              <a:ext cx="15086927" cy="584776"/>
            </a:xfrm>
            <a:prstGeom prst="rect">
              <a:avLst/>
            </a:prstGeom>
            <a:noFill/>
          </p:spPr>
          <p:txBody>
            <a:bodyPr wrap="square" rtlCol="0">
              <a:spAutoFit/>
            </a:bodyPr>
            <a:lstStyle/>
            <a:p>
              <a:r>
                <a:rPr lang="en-US" sz="3200" dirty="0" smtClean="0">
                  <a:solidFill>
                    <a:schemeClr val="bg1"/>
                  </a:solidFill>
                  <a:latin typeface="Avenir Heavy"/>
                  <a:cs typeface="Avenir Heavy"/>
                </a:rPr>
                <a:t>Keys to Success:  Timelines &amp; Teams</a:t>
              </a:r>
              <a:endParaRPr lang="en-US" sz="3200" dirty="0">
                <a:solidFill>
                  <a:schemeClr val="bg1"/>
                </a:solidFill>
                <a:latin typeface="Avenir Heavy"/>
                <a:cs typeface="Avenir Heavy"/>
              </a:endParaRPr>
            </a:p>
          </p:txBody>
        </p:sp>
        <p:sp>
          <p:nvSpPr>
            <p:cNvPr id="38" name="TextBox 37"/>
            <p:cNvSpPr txBox="1">
              <a:spLocks/>
            </p:cNvSpPr>
            <p:nvPr/>
          </p:nvSpPr>
          <p:spPr>
            <a:xfrm>
              <a:off x="504501" y="27283608"/>
              <a:ext cx="15804911" cy="7925246"/>
            </a:xfrm>
            <a:prstGeom prst="rect">
              <a:avLst/>
            </a:prstGeom>
            <a:noFill/>
          </p:spPr>
          <p:txBody>
            <a:bodyPr wrap="square" lIns="457200" tIns="457200" rIns="457200" bIns="457200" numCol="2" spcCol="457200" rtlCol="0">
              <a:spAutoFit/>
            </a:bodyPr>
            <a:lstStyle/>
            <a:p>
              <a:pPr>
                <a:spcAft>
                  <a:spcPts val="1200"/>
                </a:spcAft>
              </a:pPr>
              <a:r>
                <a:rPr lang="en-US" sz="2400" b="1" dirty="0" smtClean="0">
                  <a:solidFill>
                    <a:srgbClr val="002B49"/>
                  </a:solidFill>
                  <a:latin typeface="Arial"/>
                  <a:cs typeface="Arial"/>
                </a:rPr>
                <a:t>Five Colleges, Multiple Units, One University</a:t>
              </a:r>
            </a:p>
            <a:p>
              <a:pPr>
                <a:spcAft>
                  <a:spcPts val="1200"/>
                </a:spcAft>
              </a:pPr>
              <a:endParaRPr lang="en-US" sz="900" dirty="0" smtClean="0">
                <a:latin typeface="Arial"/>
                <a:cs typeface="Arial"/>
              </a:endParaRPr>
            </a:p>
            <a:p>
              <a:pPr>
                <a:spcAft>
                  <a:spcPts val="1200"/>
                </a:spcAft>
              </a:pPr>
              <a:r>
                <a:rPr lang="en-US" sz="1400" dirty="0" smtClean="0">
                  <a:latin typeface="Arial"/>
                  <a:cs typeface="Arial"/>
                </a:rPr>
                <a:t>Shared governance, grass roots approach</a:t>
              </a:r>
            </a:p>
            <a:p>
              <a:pPr>
                <a:spcAft>
                  <a:spcPts val="1200"/>
                </a:spcAft>
              </a:pPr>
              <a:r>
                <a:rPr lang="en-US" sz="1400" dirty="0" smtClean="0">
                  <a:latin typeface="Arial"/>
                  <a:cs typeface="Arial"/>
                </a:rPr>
                <a:t>In instructional units the assessment effort is faculty led, dean supported</a:t>
              </a:r>
            </a:p>
            <a:p>
              <a:pPr>
                <a:spcAft>
                  <a:spcPts val="1200"/>
                </a:spcAft>
              </a:pPr>
              <a:r>
                <a:rPr lang="en-US" sz="1400" dirty="0" smtClean="0">
                  <a:solidFill>
                    <a:srgbClr val="000000"/>
                  </a:solidFill>
                  <a:latin typeface="Arial"/>
                  <a:cs typeface="Arial"/>
                </a:rPr>
                <a:t>Shared vision for assessment across all five colleges, but with room for individual needs</a:t>
              </a:r>
            </a:p>
            <a:p>
              <a:pPr>
                <a:spcAft>
                  <a:spcPts val="1200"/>
                </a:spcAft>
              </a:pPr>
              <a:r>
                <a:rPr lang="en-US" sz="1400" dirty="0">
                  <a:latin typeface="Arial"/>
                  <a:cs typeface="Arial"/>
                </a:rPr>
                <a:t>Shared terminology</a:t>
              </a:r>
            </a:p>
            <a:p>
              <a:pPr>
                <a:spcAft>
                  <a:spcPts val="1200"/>
                </a:spcAft>
              </a:pPr>
              <a:r>
                <a:rPr lang="en-US" sz="1400" dirty="0" smtClean="0">
                  <a:solidFill>
                    <a:srgbClr val="000000"/>
                  </a:solidFill>
                  <a:latin typeface="Arial"/>
                  <a:cs typeface="Arial"/>
                </a:rPr>
                <a:t>One plan with three parts:</a:t>
              </a:r>
              <a:br>
                <a:rPr lang="en-US" sz="1400" dirty="0" smtClean="0">
                  <a:solidFill>
                    <a:srgbClr val="000000"/>
                  </a:solidFill>
                  <a:latin typeface="Arial"/>
                  <a:cs typeface="Arial"/>
                </a:rPr>
              </a:br>
              <a:r>
                <a:rPr lang="en-US" sz="1400" dirty="0" smtClean="0">
                  <a:solidFill>
                    <a:srgbClr val="000000"/>
                  </a:solidFill>
                  <a:latin typeface="Arial"/>
                  <a:cs typeface="Arial"/>
                </a:rPr>
                <a:t>1.  R.U. Learning I (for instructional units)</a:t>
              </a:r>
              <a:br>
                <a:rPr lang="en-US" sz="1400" dirty="0" smtClean="0">
                  <a:solidFill>
                    <a:srgbClr val="000000"/>
                  </a:solidFill>
                  <a:latin typeface="Arial"/>
                  <a:cs typeface="Arial"/>
                </a:rPr>
              </a:br>
              <a:r>
                <a:rPr lang="en-US" sz="1400" dirty="0" smtClean="0">
                  <a:solidFill>
                    <a:srgbClr val="000000"/>
                  </a:solidFill>
                  <a:latin typeface="Arial"/>
                  <a:cs typeface="Arial"/>
                </a:rPr>
                <a:t>2.  R.U. Learning II (for co-curricular and extra-curricular units)</a:t>
              </a:r>
              <a:br>
                <a:rPr lang="en-US" sz="1400" dirty="0" smtClean="0">
                  <a:solidFill>
                    <a:srgbClr val="000000"/>
                  </a:solidFill>
                  <a:latin typeface="Arial"/>
                  <a:cs typeface="Arial"/>
                </a:rPr>
              </a:br>
              <a:r>
                <a:rPr lang="en-US" sz="1400" dirty="0" smtClean="0">
                  <a:solidFill>
                    <a:srgbClr val="000000"/>
                  </a:solidFill>
                  <a:latin typeface="Arial"/>
                  <a:cs typeface="Arial"/>
                </a:rPr>
                <a:t>3.  R. U. Learning III (for operational units)</a:t>
              </a:r>
            </a:p>
            <a:p>
              <a:pPr>
                <a:spcAft>
                  <a:spcPts val="1200"/>
                </a:spcAft>
              </a:pPr>
              <a:r>
                <a:rPr lang="en-US" sz="1400" dirty="0" smtClean="0">
                  <a:solidFill>
                    <a:srgbClr val="000000"/>
                  </a:solidFill>
                  <a:latin typeface="Arial"/>
                  <a:cs typeface="Arial"/>
                </a:rPr>
                <a:t>Three-year assessment cycle to meet the needs of our diverse community</a:t>
              </a:r>
            </a:p>
            <a:p>
              <a:pPr>
                <a:spcAft>
                  <a:spcPts val="1200"/>
                </a:spcAft>
              </a:pPr>
              <a:endParaRPr lang="en-US" sz="1400" dirty="0" smtClean="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r>
                <a:rPr lang="en-US" sz="1400" dirty="0" smtClean="0">
                  <a:solidFill>
                    <a:srgbClr val="000000"/>
                  </a:solidFill>
                  <a:latin typeface="Arial"/>
                  <a:cs typeface="Arial"/>
                </a:rPr>
                <a:t>University Assessment Committee based on a representative model</a:t>
              </a:r>
              <a:br>
                <a:rPr lang="en-US" sz="1400" dirty="0" smtClean="0">
                  <a:solidFill>
                    <a:srgbClr val="000000"/>
                  </a:solidFill>
                  <a:latin typeface="Arial"/>
                  <a:cs typeface="Arial"/>
                </a:rPr>
              </a:br>
              <a:r>
                <a:rPr lang="en-US" sz="1400" dirty="0" smtClean="0">
                  <a:solidFill>
                    <a:srgbClr val="000000"/>
                  </a:solidFill>
                  <a:latin typeface="Arial"/>
                  <a:cs typeface="Arial"/>
                </a:rPr>
                <a:t>- Faculty representatives from all five colleges</a:t>
              </a:r>
              <a:br>
                <a:rPr lang="en-US" sz="1400" dirty="0" smtClean="0">
                  <a:solidFill>
                    <a:srgbClr val="000000"/>
                  </a:solidFill>
                  <a:latin typeface="Arial"/>
                  <a:cs typeface="Arial"/>
                </a:rPr>
              </a:br>
              <a:r>
                <a:rPr lang="en-US" sz="1400" dirty="0" smtClean="0">
                  <a:solidFill>
                    <a:srgbClr val="000000"/>
                  </a:solidFill>
                  <a:latin typeface="Arial"/>
                  <a:cs typeface="Arial"/>
                </a:rPr>
                <a:t>- Staff representatives from co-curricular/extra-curricular units</a:t>
              </a:r>
              <a:br>
                <a:rPr lang="en-US" sz="1400" dirty="0" smtClean="0">
                  <a:solidFill>
                    <a:srgbClr val="000000"/>
                  </a:solidFill>
                  <a:latin typeface="Arial"/>
                  <a:cs typeface="Arial"/>
                </a:rPr>
              </a:br>
              <a:r>
                <a:rPr lang="en-US" sz="1400" dirty="0" smtClean="0">
                  <a:solidFill>
                    <a:srgbClr val="000000"/>
                  </a:solidFill>
                  <a:latin typeface="Arial"/>
                  <a:cs typeface="Arial"/>
                </a:rPr>
                <a:t>- Staff representatives from operational units</a:t>
              </a:r>
            </a:p>
            <a:p>
              <a:pPr>
                <a:spcAft>
                  <a:spcPts val="1200"/>
                </a:spcAft>
              </a:pPr>
              <a:r>
                <a:rPr lang="en-US" sz="1400" dirty="0" smtClean="0">
                  <a:solidFill>
                    <a:srgbClr val="000000"/>
                  </a:solidFill>
                  <a:latin typeface="Arial"/>
                  <a:cs typeface="Arial"/>
                </a:rPr>
                <a:t>Timeline that is realistic, attainable, and practical.</a:t>
              </a: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a:solidFill>
                  <a:srgbClr val="000000"/>
                </a:solidFill>
                <a:latin typeface="Arial"/>
                <a:cs typeface="Arial"/>
              </a:endParaRPr>
            </a:p>
            <a:p>
              <a:pPr>
                <a:spcAft>
                  <a:spcPts val="1200"/>
                </a:spcAft>
              </a:pPr>
              <a:endParaRPr lang="en-US" sz="1400" dirty="0" smtClean="0">
                <a:solidFill>
                  <a:srgbClr val="000000"/>
                </a:solidFill>
                <a:latin typeface="Arial"/>
                <a:cs typeface="Arial"/>
              </a:endParaRPr>
            </a:p>
          </p:txBody>
        </p:sp>
      </p:grpSp>
      <p:grpSp>
        <p:nvGrpSpPr>
          <p:cNvPr id="39" name="Group 38"/>
          <p:cNvGrpSpPr/>
          <p:nvPr/>
        </p:nvGrpSpPr>
        <p:grpSpPr>
          <a:xfrm>
            <a:off x="17490327" y="27817296"/>
            <a:ext cx="16350866" cy="10117534"/>
            <a:chOff x="477272" y="26318281"/>
            <a:chExt cx="15832140" cy="10117534"/>
          </a:xfrm>
        </p:grpSpPr>
        <p:sp>
          <p:nvSpPr>
            <p:cNvPr id="40" name="Rectangle 39"/>
            <p:cNvSpPr/>
            <p:nvPr/>
          </p:nvSpPr>
          <p:spPr>
            <a:xfrm>
              <a:off x="504501" y="26807417"/>
              <a:ext cx="15804911" cy="9628398"/>
            </a:xfrm>
            <a:prstGeom prst="rect">
              <a:avLst/>
            </a:prstGeom>
            <a:solidFill>
              <a:srgbClr val="D8D2C1"/>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41" name="Round Diagonal Corner Rectangle 40"/>
            <p:cNvSpPr/>
            <p:nvPr/>
          </p:nvSpPr>
          <p:spPr>
            <a:xfrm>
              <a:off x="504501" y="26318281"/>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1011721" y="26529769"/>
              <a:ext cx="15086927" cy="584776"/>
            </a:xfrm>
            <a:prstGeom prst="rect">
              <a:avLst/>
            </a:prstGeom>
            <a:noFill/>
          </p:spPr>
          <p:txBody>
            <a:bodyPr wrap="square" rtlCol="0">
              <a:spAutoFit/>
            </a:bodyPr>
            <a:lstStyle/>
            <a:p>
              <a:r>
                <a:rPr lang="en-US" sz="3200" dirty="0" smtClean="0">
                  <a:solidFill>
                    <a:schemeClr val="bg1"/>
                  </a:solidFill>
                  <a:latin typeface="Avenir Heavy"/>
                  <a:cs typeface="Avenir Heavy"/>
                </a:rPr>
                <a:t>Tactics for Engagement, Communication &amp; Training</a:t>
              </a:r>
              <a:endParaRPr lang="en-US" sz="3200" dirty="0">
                <a:solidFill>
                  <a:schemeClr val="bg1"/>
                </a:solidFill>
                <a:latin typeface="Avenir Heavy"/>
                <a:cs typeface="Avenir Heavy"/>
              </a:endParaRPr>
            </a:p>
          </p:txBody>
        </p:sp>
        <p:sp>
          <p:nvSpPr>
            <p:cNvPr id="43" name="TextBox 42"/>
            <p:cNvSpPr txBox="1">
              <a:spLocks/>
            </p:cNvSpPr>
            <p:nvPr/>
          </p:nvSpPr>
          <p:spPr>
            <a:xfrm>
              <a:off x="477272" y="30132875"/>
              <a:ext cx="15804911" cy="4647426"/>
            </a:xfrm>
            <a:prstGeom prst="rect">
              <a:avLst/>
            </a:prstGeom>
            <a:noFill/>
          </p:spPr>
          <p:txBody>
            <a:bodyPr wrap="square" lIns="457200" tIns="457200" rIns="457200" bIns="457200" numCol="2" spcCol="457200" rtlCol="0">
              <a:spAutoFit/>
            </a:bodyPr>
            <a:lstStyle/>
            <a:p>
              <a:pPr marL="285750" indent="-285750">
                <a:spcAft>
                  <a:spcPts val="1200"/>
                </a:spcAft>
                <a:buFont typeface="Wingdings" panose="05000000000000000000" pitchFamily="2" charset="2"/>
                <a:buChar char="ü"/>
              </a:pPr>
              <a:r>
                <a:rPr lang="en-US" sz="1600" b="1" dirty="0" smtClean="0">
                  <a:latin typeface="Arial"/>
                  <a:cs typeface="Arial"/>
                </a:rPr>
                <a:t>WIN</a:t>
              </a:r>
              <a:r>
                <a:rPr lang="en-US" sz="1600" dirty="0">
                  <a:latin typeface="Arial"/>
                  <a:cs typeface="Arial"/>
                </a:rPr>
                <a:t/>
              </a:r>
              <a:br>
                <a:rPr lang="en-US" sz="1600" dirty="0">
                  <a:latin typeface="Arial"/>
                  <a:cs typeface="Arial"/>
                </a:rPr>
              </a:br>
              <a:r>
                <a:rPr lang="en-US" sz="1600" dirty="0" smtClean="0">
                  <a:latin typeface="Arial"/>
                  <a:cs typeface="Arial"/>
                </a:rPr>
                <a:t>Champions for different types of units</a:t>
              </a:r>
            </a:p>
            <a:p>
              <a:pPr marL="285750" indent="-285750">
                <a:spcAft>
                  <a:spcPts val="1200"/>
                </a:spcAft>
                <a:buFont typeface="Wingdings" panose="05000000000000000000" pitchFamily="2" charset="2"/>
                <a:buChar char="ü"/>
              </a:pPr>
              <a:r>
                <a:rPr lang="en-US" sz="1600" b="1" dirty="0" smtClean="0">
                  <a:latin typeface="Arial"/>
                  <a:cs typeface="Arial"/>
                </a:rPr>
                <a:t>WIN</a:t>
              </a:r>
              <a:br>
                <a:rPr lang="en-US" sz="1600" b="1" dirty="0" smtClean="0">
                  <a:latin typeface="Arial"/>
                  <a:cs typeface="Arial"/>
                </a:rPr>
              </a:br>
              <a:r>
                <a:rPr lang="en-US" sz="1600" dirty="0" smtClean="0">
                  <a:latin typeface="Arial"/>
                  <a:cs typeface="Arial"/>
                </a:rPr>
                <a:t>HLC Assessment Academy (sub-group from University Assessment Academy)</a:t>
              </a:r>
            </a:p>
            <a:p>
              <a:pPr marL="285750" indent="-285750">
                <a:spcAft>
                  <a:spcPts val="1200"/>
                </a:spcAft>
                <a:buFont typeface="Wingdings" panose="05000000000000000000" pitchFamily="2" charset="2"/>
                <a:buChar char="ü"/>
              </a:pPr>
              <a:r>
                <a:rPr lang="en-US" sz="1600" b="1" dirty="0" smtClean="0">
                  <a:latin typeface="Arial"/>
                  <a:cs typeface="Arial"/>
                </a:rPr>
                <a:t>WIN</a:t>
              </a:r>
              <a:r>
                <a:rPr lang="en-US" sz="1600" dirty="0">
                  <a:latin typeface="Arial"/>
                  <a:cs typeface="Arial"/>
                </a:rPr>
                <a:t/>
              </a:r>
              <a:br>
                <a:rPr lang="en-US" sz="1600" dirty="0">
                  <a:latin typeface="Arial"/>
                  <a:cs typeface="Arial"/>
                </a:rPr>
              </a:br>
              <a:r>
                <a:rPr lang="en-US" sz="1600" dirty="0" smtClean="0">
                  <a:latin typeface="Arial"/>
                  <a:cs typeface="Arial"/>
                </a:rPr>
                <a:t>University Assessment Committee comprised of team players who are widely respected amongst their colleagues</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WIN</a:t>
              </a:r>
              <a:br>
                <a:rPr lang="en-US" sz="1600" b="1" dirty="0" smtClean="0">
                  <a:solidFill>
                    <a:srgbClr val="000000"/>
                  </a:solidFill>
                  <a:latin typeface="Arial"/>
                  <a:cs typeface="Arial"/>
                </a:rPr>
              </a:br>
              <a:r>
                <a:rPr lang="en-US" sz="1600" dirty="0" smtClean="0">
                  <a:solidFill>
                    <a:srgbClr val="000000"/>
                  </a:solidFill>
                  <a:latin typeface="Arial"/>
                  <a:cs typeface="Arial"/>
                </a:rPr>
                <a:t>Expansion of University Assessment Committee to provide necessary “bandwidth” for implementation</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PLANNED</a:t>
              </a:r>
              <a:r>
                <a:rPr lang="en-US" sz="1600" dirty="0">
                  <a:solidFill>
                    <a:srgbClr val="000000"/>
                  </a:solidFill>
                  <a:latin typeface="Arial"/>
                  <a:cs typeface="Arial"/>
                </a:rPr>
                <a:t/>
              </a:r>
              <a:br>
                <a:rPr lang="en-US" sz="1600" dirty="0">
                  <a:solidFill>
                    <a:srgbClr val="000000"/>
                  </a:solidFill>
                  <a:latin typeface="Arial"/>
                  <a:cs typeface="Arial"/>
                </a:rPr>
              </a:br>
              <a:r>
                <a:rPr lang="en-US" sz="1600" dirty="0" smtClean="0">
                  <a:solidFill>
                    <a:srgbClr val="000000"/>
                  </a:solidFill>
                  <a:latin typeface="Arial"/>
                  <a:cs typeface="Arial"/>
                </a:rPr>
                <a:t>Decrease in size of University Assessment Committee after Cycle One</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PLANNED</a:t>
              </a:r>
              <a:br>
                <a:rPr lang="en-US" sz="1600" b="1" dirty="0" smtClean="0">
                  <a:solidFill>
                    <a:srgbClr val="000000"/>
                  </a:solidFill>
                  <a:latin typeface="Arial"/>
                  <a:cs typeface="Arial"/>
                </a:rPr>
              </a:br>
              <a:r>
                <a:rPr lang="en-US" sz="1600" dirty="0" smtClean="0">
                  <a:solidFill>
                    <a:srgbClr val="000000"/>
                  </a:solidFill>
                  <a:latin typeface="Arial"/>
                  <a:cs typeface="Arial"/>
                </a:rPr>
                <a:t>“Work sessions” with co-curricular and extra-curricular units for mapping completion</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TRY-AGAIN</a:t>
              </a:r>
              <a:br>
                <a:rPr lang="en-US" sz="1600" b="1" dirty="0" smtClean="0">
                  <a:solidFill>
                    <a:srgbClr val="000000"/>
                  </a:solidFill>
                  <a:latin typeface="Arial"/>
                  <a:cs typeface="Arial"/>
                </a:rPr>
              </a:br>
              <a:r>
                <a:rPr lang="en-US" sz="1600" dirty="0" smtClean="0">
                  <a:solidFill>
                    <a:srgbClr val="000000"/>
                  </a:solidFill>
                  <a:latin typeface="Arial"/>
                  <a:cs typeface="Arial"/>
                </a:rPr>
                <a:t>Anticipating training needs and fear associated with assessment</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TRY-AGAIN</a:t>
              </a:r>
              <a:br>
                <a:rPr lang="en-US" sz="1600" b="1" dirty="0" smtClean="0">
                  <a:solidFill>
                    <a:srgbClr val="000000"/>
                  </a:solidFill>
                  <a:latin typeface="Arial"/>
                  <a:cs typeface="Arial"/>
                </a:rPr>
              </a:br>
              <a:r>
                <a:rPr lang="en-US" sz="1600" dirty="0" smtClean="0">
                  <a:solidFill>
                    <a:srgbClr val="000000"/>
                  </a:solidFill>
                  <a:latin typeface="Arial"/>
                  <a:cs typeface="Arial"/>
                </a:rPr>
                <a:t>Anticipating work load issues for faculty assessment leads within the colleges.</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TRY-AGAIN </a:t>
              </a:r>
              <a:br>
                <a:rPr lang="en-US" sz="1600" b="1" dirty="0" smtClean="0">
                  <a:solidFill>
                    <a:srgbClr val="000000"/>
                  </a:solidFill>
                  <a:latin typeface="Arial"/>
                  <a:cs typeface="Arial"/>
                </a:rPr>
              </a:br>
              <a:r>
                <a:rPr lang="en-US" sz="1600" dirty="0" smtClean="0">
                  <a:solidFill>
                    <a:srgbClr val="000000"/>
                  </a:solidFill>
                  <a:latin typeface="Arial"/>
                  <a:cs typeface="Arial"/>
                </a:rPr>
                <a:t>A priori articulation of the level and type of support needed from deans</a:t>
              </a:r>
            </a:p>
            <a:p>
              <a:pPr marL="285750" indent="-285750">
                <a:spcAft>
                  <a:spcPts val="1200"/>
                </a:spcAft>
                <a:buFont typeface="Wingdings" panose="05000000000000000000" pitchFamily="2" charset="2"/>
                <a:buChar char="ü"/>
              </a:pPr>
              <a:r>
                <a:rPr lang="en-US" sz="1600" b="1" dirty="0" smtClean="0">
                  <a:solidFill>
                    <a:srgbClr val="000000"/>
                  </a:solidFill>
                  <a:latin typeface="Arial"/>
                  <a:cs typeface="Arial"/>
                </a:rPr>
                <a:t>TRY-AGAIN</a:t>
              </a:r>
              <a:r>
                <a:rPr lang="en-US" sz="1600" dirty="0" smtClean="0">
                  <a:solidFill>
                    <a:srgbClr val="000000"/>
                  </a:solidFill>
                  <a:latin typeface="Arial"/>
                  <a:cs typeface="Arial"/>
                </a:rPr>
                <a:t/>
              </a:r>
              <a:br>
                <a:rPr lang="en-US" sz="1600" dirty="0" smtClean="0">
                  <a:solidFill>
                    <a:srgbClr val="000000"/>
                  </a:solidFill>
                  <a:latin typeface="Arial"/>
                  <a:cs typeface="Arial"/>
                </a:rPr>
              </a:br>
              <a:r>
                <a:rPr lang="en-US" sz="1600" dirty="0" smtClean="0">
                  <a:solidFill>
                    <a:srgbClr val="000000"/>
                  </a:solidFill>
                  <a:latin typeface="Arial"/>
                  <a:cs typeface="Arial"/>
                </a:rPr>
                <a:t>A detailed communication plan aligned with the implementation timeline</a:t>
              </a:r>
            </a:p>
          </p:txBody>
        </p:sp>
      </p:grpSp>
      <p:grpSp>
        <p:nvGrpSpPr>
          <p:cNvPr id="44" name="Group 43"/>
          <p:cNvGrpSpPr/>
          <p:nvPr/>
        </p:nvGrpSpPr>
        <p:grpSpPr>
          <a:xfrm>
            <a:off x="34435626" y="17109432"/>
            <a:ext cx="16322745" cy="10117534"/>
            <a:chOff x="17449800" y="15712017"/>
            <a:chExt cx="15804911" cy="10117534"/>
          </a:xfrm>
        </p:grpSpPr>
        <p:sp>
          <p:nvSpPr>
            <p:cNvPr id="45" name="Rectangle 44"/>
            <p:cNvSpPr/>
            <p:nvPr/>
          </p:nvSpPr>
          <p:spPr>
            <a:xfrm>
              <a:off x="17449800" y="16166829"/>
              <a:ext cx="15804911" cy="9662722"/>
            </a:xfrm>
            <a:prstGeom prst="rect">
              <a:avLst/>
            </a:prstGeom>
            <a:solidFill>
              <a:srgbClr val="F3C317"/>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46" name="Round Diagonal Corner Rectangle 45"/>
            <p:cNvSpPr/>
            <p:nvPr/>
          </p:nvSpPr>
          <p:spPr>
            <a:xfrm>
              <a:off x="17449800" y="15712017"/>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7933215" y="15923505"/>
              <a:ext cx="15086927" cy="584776"/>
            </a:xfrm>
            <a:prstGeom prst="rect">
              <a:avLst/>
            </a:prstGeom>
            <a:noFill/>
          </p:spPr>
          <p:txBody>
            <a:bodyPr wrap="square" rtlCol="0">
              <a:spAutoFit/>
            </a:bodyPr>
            <a:lstStyle/>
            <a:p>
              <a:r>
                <a:rPr lang="en-US" sz="3200" dirty="0" smtClean="0">
                  <a:solidFill>
                    <a:schemeClr val="bg1"/>
                  </a:solidFill>
                  <a:latin typeface="Avenir Heavy"/>
                  <a:cs typeface="Avenir Heavy"/>
                </a:rPr>
                <a:t>Strategy at Work</a:t>
              </a:r>
              <a:endParaRPr lang="en-US" sz="3200" dirty="0">
                <a:solidFill>
                  <a:schemeClr val="bg1"/>
                </a:solidFill>
                <a:latin typeface="Avenir Heavy"/>
                <a:cs typeface="Avenir Heavy"/>
              </a:endParaRPr>
            </a:p>
          </p:txBody>
        </p:sp>
        <p:sp>
          <p:nvSpPr>
            <p:cNvPr id="48" name="TextBox 47"/>
            <p:cNvSpPr txBox="1">
              <a:spLocks/>
            </p:cNvSpPr>
            <p:nvPr/>
          </p:nvSpPr>
          <p:spPr>
            <a:xfrm>
              <a:off x="17449800" y="16763993"/>
              <a:ext cx="15804911" cy="8961120"/>
            </a:xfrm>
            <a:prstGeom prst="rect">
              <a:avLst/>
            </a:prstGeom>
            <a:noFill/>
          </p:spPr>
          <p:txBody>
            <a:bodyPr wrap="square" lIns="457200" tIns="457200" rIns="457200" bIns="457200" numCol="2" spcCol="457200" rtlCol="0">
              <a:spAutoFit/>
            </a:bodyPr>
            <a:lstStyle/>
            <a:p>
              <a:pPr>
                <a:spcAft>
                  <a:spcPts val="1200"/>
                </a:spcAft>
              </a:pPr>
              <a:r>
                <a:rPr lang="en-US" sz="2400" b="1" dirty="0" smtClean="0">
                  <a:solidFill>
                    <a:srgbClr val="002B49"/>
                  </a:solidFill>
                  <a:latin typeface="Arial"/>
                  <a:cs typeface="Arial"/>
                </a:rPr>
                <a:t>Our New </a:t>
              </a:r>
              <a:r>
                <a:rPr lang="en-US" sz="2400" b="1" dirty="0">
                  <a:solidFill>
                    <a:srgbClr val="002B49"/>
                  </a:solidFill>
                  <a:latin typeface="Arial"/>
                  <a:cs typeface="Arial"/>
                </a:rPr>
                <a:t>N</a:t>
              </a:r>
              <a:r>
                <a:rPr lang="en-US" sz="2400" b="1" dirty="0" smtClean="0">
                  <a:solidFill>
                    <a:srgbClr val="002B49"/>
                  </a:solidFill>
                  <a:latin typeface="Arial"/>
                  <a:cs typeface="Arial"/>
                </a:rPr>
                <a:t>ormal</a:t>
              </a:r>
            </a:p>
            <a:p>
              <a:pPr>
                <a:spcAft>
                  <a:spcPts val="1200"/>
                </a:spcAft>
              </a:pPr>
              <a:r>
                <a:rPr lang="en-US" sz="1800" b="1" dirty="0" smtClean="0">
                  <a:solidFill>
                    <a:srgbClr val="002B49"/>
                  </a:solidFill>
                  <a:latin typeface="Arial"/>
                  <a:cs typeface="Arial"/>
                </a:rPr>
                <a:t>Discourse is okay</a:t>
              </a:r>
              <a:endParaRPr lang="en-US" sz="1800" b="1" dirty="0">
                <a:solidFill>
                  <a:srgbClr val="002B49"/>
                </a:solidFill>
                <a:latin typeface="Arial"/>
                <a:cs typeface="Arial"/>
              </a:endParaRPr>
            </a:p>
            <a:p>
              <a:pPr>
                <a:spcAft>
                  <a:spcPts val="1200"/>
                </a:spcAft>
              </a:pPr>
              <a:r>
                <a:rPr lang="en-US" sz="1400" dirty="0" smtClean="0">
                  <a:latin typeface="Arial"/>
                  <a:cs typeface="Arial"/>
                </a:rPr>
                <a:t>Our culture has historically been one that expects of its members a high level of collegiality.  As a result, discourse became rare among peers and between colleges.  With members of the University Assessment Committee, it has been both necessary and helpful to not be afraid to disagree with one another for an open dialog.  For members of the Assessment Academy Team, the first time was tenuous, but a team trip to the hotel happy hour helped everyone through the initial awkwardness!</a:t>
              </a:r>
            </a:p>
            <a:p>
              <a:pPr>
                <a:spcAft>
                  <a:spcPts val="1200"/>
                </a:spcAft>
              </a:pPr>
              <a:r>
                <a:rPr lang="en-US" sz="1400" dirty="0" smtClean="0">
                  <a:latin typeface="Arial"/>
                  <a:cs typeface="Arial"/>
                </a:rPr>
                <a:t>Having an understanding of each individual’s background and point-of-view related to assessment aids in the richness of discourse.  Due to this richness in discourse, the University Assessment Committee has been able to better understand the needs and wants of each unit </a:t>
              </a:r>
              <a:r>
                <a:rPr lang="en-US" sz="1400" dirty="0">
                  <a:latin typeface="Arial"/>
                  <a:cs typeface="Arial"/>
                </a:rPr>
                <a:t>and collaboratively </a:t>
              </a:r>
              <a:r>
                <a:rPr lang="en-US" sz="1400" dirty="0" smtClean="0">
                  <a:latin typeface="Arial"/>
                  <a:cs typeface="Arial"/>
                </a:rPr>
                <a:t>create solutions for implementation.</a:t>
              </a:r>
            </a:p>
            <a:p>
              <a:pPr>
                <a:spcAft>
                  <a:spcPts val="1200"/>
                </a:spcAft>
              </a:pPr>
              <a:r>
                <a:rPr lang="en-US" sz="1800" b="1" dirty="0" smtClean="0">
                  <a:solidFill>
                    <a:srgbClr val="002B49"/>
                  </a:solidFill>
                  <a:latin typeface="Arial"/>
                  <a:cs typeface="Arial"/>
                </a:rPr>
                <a:t>Inclusiveness for Development</a:t>
              </a:r>
            </a:p>
            <a:p>
              <a:pPr>
                <a:spcAft>
                  <a:spcPts val="1200"/>
                </a:spcAft>
              </a:pPr>
              <a:r>
                <a:rPr lang="en-US" sz="1400" dirty="0" smtClean="0">
                  <a:latin typeface="Arial"/>
                  <a:cs typeface="Arial"/>
                </a:rPr>
                <a:t>Ours was an “all hands on deck” approach.  Grassroots support from University Assessment Committee members and commitment from our President, Provost, and Cabinet ensured the necessary visibility and support for units and individuals.</a:t>
              </a:r>
            </a:p>
            <a:p>
              <a:pPr>
                <a:spcAft>
                  <a:spcPts val="1200"/>
                </a:spcAft>
              </a:pPr>
              <a:r>
                <a:rPr lang="en-US" sz="1400" dirty="0" smtClean="0">
                  <a:solidFill>
                    <a:srgbClr val="000000"/>
                  </a:solidFill>
                  <a:latin typeface="Arial"/>
                  <a:cs typeface="Arial"/>
                </a:rPr>
                <a:t>All faculty had a 30-day review and comment period, after which the proposed instructional assessment plan (RU Learning I) was approved by our University Academic Council.  Subsequent to that approval, we sought and obtained formal affirmation from the Cabinet.</a:t>
              </a:r>
            </a:p>
            <a:p>
              <a:pPr>
                <a:spcAft>
                  <a:spcPts val="1200"/>
                </a:spcAft>
              </a:pPr>
              <a:r>
                <a:rPr lang="en-US" sz="1400" dirty="0" smtClean="0">
                  <a:solidFill>
                    <a:srgbClr val="000000"/>
                  </a:solidFill>
                  <a:latin typeface="Arial"/>
                  <a:cs typeface="Arial"/>
                </a:rPr>
                <a:t>Outside the academic units, the development of the RU Learning II plan, included input from co-curricular and extra-curricular units.  The input included convening a focus group prior to the development of the plan and a 30-day review and comment period for the completed plan. </a:t>
              </a:r>
            </a:p>
            <a:p>
              <a:pPr>
                <a:spcAft>
                  <a:spcPts val="1200"/>
                </a:spcAft>
              </a:pPr>
              <a:r>
                <a:rPr lang="en-US" sz="1400" dirty="0" smtClean="0">
                  <a:solidFill>
                    <a:srgbClr val="000000"/>
                  </a:solidFill>
                  <a:latin typeface="Arial"/>
                  <a:cs typeface="Arial"/>
                </a:rPr>
                <a:t>RU Learning III ???</a:t>
              </a:r>
            </a:p>
            <a:p>
              <a:pPr>
                <a:spcAft>
                  <a:spcPts val="1200"/>
                </a:spcAft>
              </a:pPr>
              <a:r>
                <a:rPr lang="en-US" sz="1800" b="1" dirty="0" smtClean="0">
                  <a:solidFill>
                    <a:srgbClr val="002B49"/>
                  </a:solidFill>
                  <a:latin typeface="Arial"/>
                  <a:cs typeface="Arial"/>
                </a:rPr>
                <a:t>Implementation of RU Learning I</a:t>
              </a:r>
              <a:endParaRPr lang="en-US" sz="1800" b="1" dirty="0">
                <a:solidFill>
                  <a:srgbClr val="002B49"/>
                </a:solidFill>
                <a:latin typeface="Arial"/>
                <a:cs typeface="Arial"/>
              </a:endParaRPr>
            </a:p>
            <a:p>
              <a:pPr>
                <a:spcAft>
                  <a:spcPts val="1200"/>
                </a:spcAft>
              </a:pPr>
              <a:r>
                <a:rPr lang="en-US" sz="1400" dirty="0">
                  <a:solidFill>
                    <a:srgbClr val="000000"/>
                  </a:solidFill>
                  <a:latin typeface="Arial"/>
                  <a:cs typeface="Arial"/>
                </a:rPr>
                <a:t>This transparency and inclusiveness, coupled with a bit of formality, turned out to be both wise and useful during the implementation </a:t>
              </a:r>
              <a:r>
                <a:rPr lang="en-US" sz="1400" dirty="0" smtClean="0">
                  <a:solidFill>
                    <a:srgbClr val="000000"/>
                  </a:solidFill>
                  <a:latin typeface="Arial"/>
                  <a:cs typeface="Arial"/>
                </a:rPr>
                <a:t>process for RU Learning I, </a:t>
              </a:r>
              <a:r>
                <a:rPr lang="en-US" sz="1400" dirty="0">
                  <a:solidFill>
                    <a:srgbClr val="000000"/>
                  </a:solidFill>
                  <a:latin typeface="Arial"/>
                  <a:cs typeface="Arial"/>
                </a:rPr>
                <a:t>which </a:t>
              </a:r>
              <a:r>
                <a:rPr lang="en-US" sz="1400" dirty="0" smtClean="0">
                  <a:solidFill>
                    <a:srgbClr val="000000"/>
                  </a:solidFill>
                  <a:latin typeface="Arial"/>
                  <a:cs typeface="Arial"/>
                </a:rPr>
                <a:t>implementation began </a:t>
              </a:r>
              <a:r>
                <a:rPr lang="en-US" sz="1400" dirty="0">
                  <a:solidFill>
                    <a:srgbClr val="000000"/>
                  </a:solidFill>
                  <a:latin typeface="Arial"/>
                  <a:cs typeface="Arial"/>
                </a:rPr>
                <a:t>in fall 2016</a:t>
              </a:r>
              <a:r>
                <a:rPr lang="en-US" sz="1400" dirty="0" smtClean="0">
                  <a:solidFill>
                    <a:srgbClr val="000000"/>
                  </a:solidFill>
                  <a:latin typeface="Arial"/>
                  <a:cs typeface="Arial"/>
                </a:rPr>
                <a:t>.  Having a campus-wide buy-in to the process made the roll-out of RU Learning II much more palatable to academic units.</a:t>
              </a:r>
            </a:p>
            <a:p>
              <a:pPr>
                <a:spcAft>
                  <a:spcPts val="1200"/>
                </a:spcAft>
              </a:pPr>
              <a:r>
                <a:rPr lang="en-US" sz="1400" dirty="0" smtClean="0">
                  <a:solidFill>
                    <a:srgbClr val="000000"/>
                  </a:solidFill>
                  <a:latin typeface="Arial"/>
                  <a:cs typeface="Arial"/>
                </a:rPr>
                <a:t>After failing to learn the training needs that exist through the academic units, the assessment leads from each of the five colleges have begun to meet as a team to identify and develop training modules to address needs.</a:t>
              </a:r>
            </a:p>
            <a:p>
              <a:pPr>
                <a:spcAft>
                  <a:spcPts val="1200"/>
                </a:spcAft>
              </a:pPr>
              <a:r>
                <a:rPr lang="en-US" sz="1800" b="1" dirty="0">
                  <a:solidFill>
                    <a:srgbClr val="002B49"/>
                  </a:solidFill>
                  <a:latin typeface="Arial"/>
                  <a:cs typeface="Arial"/>
                </a:rPr>
                <a:t>Implementation of RU Learning </a:t>
              </a:r>
              <a:r>
                <a:rPr lang="en-US" sz="1800" b="1" dirty="0" smtClean="0">
                  <a:solidFill>
                    <a:srgbClr val="002B49"/>
                  </a:solidFill>
                  <a:latin typeface="Arial"/>
                  <a:cs typeface="Arial"/>
                </a:rPr>
                <a:t>II</a:t>
              </a:r>
              <a:endParaRPr lang="en-US" sz="1400" dirty="0" smtClean="0">
                <a:solidFill>
                  <a:srgbClr val="000000"/>
                </a:solidFill>
                <a:latin typeface="Arial"/>
                <a:cs typeface="Arial"/>
              </a:endParaRPr>
            </a:p>
            <a:p>
              <a:pPr>
                <a:spcAft>
                  <a:spcPts val="1200"/>
                </a:spcAft>
              </a:pPr>
              <a:r>
                <a:rPr lang="en-US" sz="1400" dirty="0" smtClean="0">
                  <a:solidFill>
                    <a:srgbClr val="000000"/>
                  </a:solidFill>
                  <a:latin typeface="Arial"/>
                  <a:cs typeface="Arial"/>
                </a:rPr>
                <a:t>A similar response was found among co-curricular and extra-curricular units when the RU Learning II plan was introduced during two separate one-hour meetings during the beginning of the spring 2017 semester. Staff from these units were on average not surprised that such a plan was coming.  This allowed for the meeting to discuss how the plan was going to be implemented across the co-curricular and extra-curricular units and identified some training needs that may exists.   </a:t>
              </a:r>
            </a:p>
            <a:p>
              <a:pPr>
                <a:spcAft>
                  <a:spcPts val="1200"/>
                </a:spcAft>
              </a:pPr>
              <a:r>
                <a:rPr lang="en-US" sz="1400" dirty="0" smtClean="0">
                  <a:solidFill>
                    <a:srgbClr val="000000"/>
                  </a:solidFill>
                  <a:latin typeface="Arial"/>
                  <a:cs typeface="Arial"/>
                </a:rPr>
                <a:t>A needs assessment has been developed and circulated to leaders in these units.  The needs assessment was designed to identify areas to provide training related to assessment and the best method to deploy such training.</a:t>
              </a:r>
              <a:endParaRPr lang="en-US" sz="1400" dirty="0">
                <a:solidFill>
                  <a:srgbClr val="000000"/>
                </a:solidFill>
                <a:latin typeface="Arial"/>
                <a:cs typeface="Arial"/>
              </a:endParaRPr>
            </a:p>
            <a:p>
              <a:pPr>
                <a:spcAft>
                  <a:spcPts val="1200"/>
                </a:spcAft>
              </a:pPr>
              <a:r>
                <a:rPr lang="en-US" sz="1800" b="1" dirty="0" smtClean="0">
                  <a:solidFill>
                    <a:srgbClr val="002B49"/>
                  </a:solidFill>
                  <a:latin typeface="Arial"/>
                  <a:cs typeface="Arial"/>
                </a:rPr>
                <a:t>Plan for Implementation </a:t>
              </a:r>
              <a:r>
                <a:rPr lang="en-US" sz="1800" b="1" dirty="0">
                  <a:solidFill>
                    <a:srgbClr val="002B49"/>
                  </a:solidFill>
                  <a:latin typeface="Arial"/>
                  <a:cs typeface="Arial"/>
                </a:rPr>
                <a:t>of RU Learning </a:t>
              </a:r>
              <a:r>
                <a:rPr lang="en-US" sz="1800" b="1" dirty="0" smtClean="0">
                  <a:solidFill>
                    <a:srgbClr val="002B49"/>
                  </a:solidFill>
                  <a:latin typeface="Arial"/>
                  <a:cs typeface="Arial"/>
                </a:rPr>
                <a:t>III</a:t>
              </a:r>
              <a:endParaRPr lang="en-US" sz="1800" dirty="0">
                <a:solidFill>
                  <a:srgbClr val="000000"/>
                </a:solidFill>
                <a:latin typeface="Arial"/>
                <a:cs typeface="Arial"/>
              </a:endParaRPr>
            </a:p>
            <a:p>
              <a:pPr>
                <a:spcAft>
                  <a:spcPts val="1200"/>
                </a:spcAft>
              </a:pPr>
              <a:r>
                <a:rPr lang="en-US" sz="1400" dirty="0" smtClean="0">
                  <a:solidFill>
                    <a:srgbClr val="000000"/>
                  </a:solidFill>
                  <a:latin typeface="Arial"/>
                  <a:cs typeface="Arial"/>
                </a:rPr>
                <a:t>RU Learning III will be approved this spring, with maps due in May and Planning Cycle reports due in August.  Many of these units are already engaged in some form of assessment, but know it by other names such as “annual audit, “LEED certification standards, etc.”  </a:t>
              </a:r>
            </a:p>
            <a:p>
              <a:pPr>
                <a:spcAft>
                  <a:spcPts val="1200"/>
                </a:spcAft>
              </a:pPr>
              <a:r>
                <a:rPr lang="en-US" sz="1400" dirty="0" smtClean="0">
                  <a:solidFill>
                    <a:srgbClr val="000000"/>
                  </a:solidFill>
                  <a:latin typeface="Arial"/>
                  <a:cs typeface="Arial"/>
                </a:rPr>
                <a:t>Two one-hour introductory meetings will be held with leaders of operational units in April, followed by departmental work sessions and trainings.  A needs assessment will be </a:t>
              </a:r>
              <a:r>
                <a:rPr lang="en-US" sz="1400" dirty="0">
                  <a:solidFill>
                    <a:srgbClr val="000000"/>
                  </a:solidFill>
                  <a:latin typeface="Arial"/>
                  <a:cs typeface="Arial"/>
                </a:rPr>
                <a:t>conducted to identify areas to provide training related to assessment and the best method to deploy such training.</a:t>
              </a:r>
            </a:p>
            <a:p>
              <a:pPr>
                <a:spcAft>
                  <a:spcPts val="1200"/>
                </a:spcAft>
              </a:pPr>
              <a:endParaRPr lang="en-US" sz="1400" dirty="0" smtClean="0">
                <a:solidFill>
                  <a:srgbClr val="000000"/>
                </a:solidFill>
                <a:latin typeface="Arial"/>
                <a:cs typeface="Arial"/>
              </a:endParaRPr>
            </a:p>
          </p:txBody>
        </p:sp>
      </p:grpSp>
      <p:grpSp>
        <p:nvGrpSpPr>
          <p:cNvPr id="59" name="Group 58"/>
          <p:cNvGrpSpPr/>
          <p:nvPr/>
        </p:nvGrpSpPr>
        <p:grpSpPr>
          <a:xfrm>
            <a:off x="34435626" y="32802304"/>
            <a:ext cx="16322745" cy="5030925"/>
            <a:chOff x="504501" y="26318281"/>
            <a:chExt cx="15804911" cy="4440402"/>
          </a:xfrm>
        </p:grpSpPr>
        <p:sp>
          <p:nvSpPr>
            <p:cNvPr id="60" name="Rectangle 59"/>
            <p:cNvSpPr/>
            <p:nvPr/>
          </p:nvSpPr>
          <p:spPr>
            <a:xfrm>
              <a:off x="504501" y="26807418"/>
              <a:ext cx="15804911" cy="3951265"/>
            </a:xfrm>
            <a:prstGeom prst="rect">
              <a:avLst/>
            </a:prstGeom>
            <a:solidFill>
              <a:srgbClr val="7AA7CD"/>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61" name="Round Diagonal Corner Rectangle 60"/>
            <p:cNvSpPr/>
            <p:nvPr/>
          </p:nvSpPr>
          <p:spPr>
            <a:xfrm>
              <a:off x="504501" y="26318281"/>
              <a:ext cx="15804911"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1011721" y="26529769"/>
              <a:ext cx="15086927" cy="516136"/>
            </a:xfrm>
            <a:prstGeom prst="rect">
              <a:avLst/>
            </a:prstGeom>
            <a:noFill/>
          </p:spPr>
          <p:txBody>
            <a:bodyPr wrap="square" rtlCol="0">
              <a:spAutoFit/>
            </a:bodyPr>
            <a:lstStyle/>
            <a:p>
              <a:r>
                <a:rPr lang="en-US" sz="3200" dirty="0" smtClean="0">
                  <a:solidFill>
                    <a:schemeClr val="bg1"/>
                  </a:solidFill>
                  <a:latin typeface="Avenir Heavy"/>
                  <a:cs typeface="Avenir Heavy"/>
                </a:rPr>
                <a:t>References</a:t>
              </a:r>
              <a:endParaRPr lang="en-US" sz="3200" dirty="0">
                <a:solidFill>
                  <a:schemeClr val="bg1"/>
                </a:solidFill>
                <a:latin typeface="Avenir Heavy"/>
                <a:cs typeface="Avenir Heavy"/>
              </a:endParaRPr>
            </a:p>
          </p:txBody>
        </p:sp>
        <p:sp>
          <p:nvSpPr>
            <p:cNvPr id="63" name="TextBox 62"/>
            <p:cNvSpPr txBox="1">
              <a:spLocks/>
            </p:cNvSpPr>
            <p:nvPr/>
          </p:nvSpPr>
          <p:spPr>
            <a:xfrm>
              <a:off x="504501" y="27355800"/>
              <a:ext cx="15804911" cy="3273385"/>
            </a:xfrm>
            <a:prstGeom prst="rect">
              <a:avLst/>
            </a:prstGeom>
            <a:noFill/>
          </p:spPr>
          <p:txBody>
            <a:bodyPr wrap="square" lIns="457200" tIns="457200" rIns="457200" bIns="457200" numCol="1" spcCol="457200" rtlCol="0">
              <a:spAutoFit/>
            </a:bodyPr>
            <a:lstStyle/>
            <a:p>
              <a:pPr>
                <a:spcAft>
                  <a:spcPts val="600"/>
                </a:spcAft>
              </a:pPr>
              <a:r>
                <a:rPr lang="en-US" sz="1400" dirty="0" smtClean="0">
                  <a:solidFill>
                    <a:srgbClr val="002B49"/>
                  </a:solidFill>
                  <a:latin typeface="Arial" panose="020B0604020202020204" pitchFamily="34" charset="0"/>
                  <a:cs typeface="Arial" panose="020B0604020202020204" pitchFamily="34" charset="0"/>
                </a:rPr>
                <a:t>Higher Learning Commission Assessment Academy</a:t>
              </a:r>
            </a:p>
            <a:p>
              <a:pPr>
                <a:spcAft>
                  <a:spcPts val="600"/>
                </a:spcAft>
              </a:pPr>
              <a:r>
                <a:rPr lang="en-US" sz="1400" dirty="0">
                  <a:latin typeface="Arial" panose="020B0604020202020204" pitchFamily="34" charset="0"/>
                  <a:cs typeface="Arial" panose="020B0604020202020204" pitchFamily="34" charset="0"/>
                </a:rPr>
                <a:t>Anderson, L. W., &amp; </a:t>
              </a:r>
              <a:r>
                <a:rPr lang="en-US" sz="1400" dirty="0" err="1">
                  <a:latin typeface="Arial" panose="020B0604020202020204" pitchFamily="34" charset="0"/>
                  <a:cs typeface="Arial" panose="020B0604020202020204" pitchFamily="34" charset="0"/>
                </a:rPr>
                <a:t>Krathwohl</a:t>
              </a:r>
              <a:r>
                <a:rPr lang="en-US" sz="1400" dirty="0">
                  <a:latin typeface="Arial" panose="020B0604020202020204" pitchFamily="34" charset="0"/>
                  <a:cs typeface="Arial" panose="020B0604020202020204" pitchFamily="34" charset="0"/>
                </a:rPr>
                <a:t>, D. R. (2001). </a:t>
              </a:r>
              <a:r>
                <a:rPr lang="en-US" sz="1400" i="1" dirty="0">
                  <a:latin typeface="Arial" panose="020B0604020202020204" pitchFamily="34" charset="0"/>
                  <a:cs typeface="Arial" panose="020B0604020202020204" pitchFamily="34" charset="0"/>
                </a:rPr>
                <a:t>A taxonomy for learning, teaching, and assessing: A revision of Bloom's taxonomy of educational objectives</a:t>
              </a:r>
              <a:r>
                <a:rPr lang="en-US" sz="1400" dirty="0">
                  <a:latin typeface="Arial" panose="020B0604020202020204" pitchFamily="34" charset="0"/>
                  <a:cs typeface="Arial" panose="020B0604020202020204" pitchFamily="34" charset="0"/>
                </a:rPr>
                <a:t>: Allyn &amp; Bacon.</a:t>
              </a:r>
            </a:p>
            <a:p>
              <a:pPr>
                <a:spcAft>
                  <a:spcPts val="600"/>
                </a:spcAft>
              </a:pPr>
              <a:r>
                <a:rPr lang="en-US" sz="1400" dirty="0">
                  <a:latin typeface="Arial" panose="020B0604020202020204" pitchFamily="34" charset="0"/>
                  <a:cs typeface="Arial" panose="020B0604020202020204" pitchFamily="34" charset="0"/>
                </a:rPr>
                <a:t>Banta, T. W., &amp; </a:t>
              </a:r>
              <a:r>
                <a:rPr lang="en-US" sz="1400" dirty="0" err="1">
                  <a:latin typeface="Arial" panose="020B0604020202020204" pitchFamily="34" charset="0"/>
                  <a:cs typeface="Arial" panose="020B0604020202020204" pitchFamily="34" charset="0"/>
                </a:rPr>
                <a:t>Palomba</a:t>
              </a:r>
              <a:r>
                <a:rPr lang="en-US" sz="1400" dirty="0">
                  <a:latin typeface="Arial" panose="020B0604020202020204" pitchFamily="34" charset="0"/>
                  <a:cs typeface="Arial" panose="020B0604020202020204" pitchFamily="34" charset="0"/>
                </a:rPr>
                <a:t>, C. A. (2015). </a:t>
              </a:r>
              <a:r>
                <a:rPr lang="en-US" sz="1400" i="1" dirty="0">
                  <a:latin typeface="Arial" panose="020B0604020202020204" pitchFamily="34" charset="0"/>
                  <a:cs typeface="Arial" panose="020B0604020202020204" pitchFamily="34" charset="0"/>
                </a:rPr>
                <a:t>Assessment Essentials: Planning, implementing, and improving assessment in higher education</a:t>
              </a:r>
              <a:r>
                <a:rPr lang="en-US" sz="1400" dirty="0">
                  <a:latin typeface="Arial" panose="020B0604020202020204" pitchFamily="34" charset="0"/>
                  <a:cs typeface="Arial" panose="020B0604020202020204" pitchFamily="34" charset="0"/>
                </a:rPr>
                <a:t> (2nd ed.). San Francisco: </a:t>
              </a:r>
              <a:r>
                <a:rPr lang="en-US" sz="1400" dirty="0" err="1">
                  <a:latin typeface="Arial" panose="020B0604020202020204" pitchFamily="34" charset="0"/>
                  <a:cs typeface="Arial" panose="020B0604020202020204" pitchFamily="34" charset="0"/>
                </a:rPr>
                <a:t>Jossey</a:t>
              </a:r>
              <a:r>
                <a:rPr lang="en-US" sz="1400" dirty="0">
                  <a:latin typeface="Arial" panose="020B0604020202020204" pitchFamily="34" charset="0"/>
                  <a:cs typeface="Arial" panose="020B0604020202020204" pitchFamily="34" charset="0"/>
                </a:rPr>
                <a:t>-Bass.</a:t>
              </a:r>
            </a:p>
            <a:p>
              <a:pPr>
                <a:spcAft>
                  <a:spcPts val="600"/>
                </a:spcAft>
              </a:pPr>
              <a:r>
                <a:rPr lang="en-US" sz="1400" dirty="0">
                  <a:latin typeface="Arial" panose="020B0604020202020204" pitchFamily="34" charset="0"/>
                  <a:cs typeface="Arial" panose="020B0604020202020204" pitchFamily="34" charset="0"/>
                </a:rPr>
                <a:t>Bloom, B. S. (1956). </a:t>
              </a:r>
              <a:r>
                <a:rPr lang="en-US" sz="1400" i="1" dirty="0">
                  <a:latin typeface="Arial" panose="020B0604020202020204" pitchFamily="34" charset="0"/>
                  <a:cs typeface="Arial" panose="020B0604020202020204" pitchFamily="34" charset="0"/>
                </a:rPr>
                <a:t>Taxonomy of educational objectives: The classification of educational goals: Cognitive Domain</a:t>
              </a:r>
              <a:r>
                <a:rPr lang="en-US" sz="1400" dirty="0">
                  <a:latin typeface="Arial" panose="020B0604020202020204" pitchFamily="34" charset="0"/>
                  <a:cs typeface="Arial" panose="020B0604020202020204" pitchFamily="34" charset="0"/>
                </a:rPr>
                <a:t>: Longman.</a:t>
              </a:r>
            </a:p>
            <a:p>
              <a:pPr>
                <a:spcAft>
                  <a:spcPts val="600"/>
                </a:spcAft>
              </a:pPr>
              <a:r>
                <a:rPr lang="en-US" sz="1400" dirty="0">
                  <a:latin typeface="Arial" panose="020B0604020202020204" pitchFamily="34" charset="0"/>
                  <a:cs typeface="Arial" panose="020B0604020202020204" pitchFamily="34" charset="0"/>
                </a:rPr>
                <a:t>Larsen, R. W. (2011). Developing program learning outcomes.   Retrieved from </a:t>
              </a:r>
              <a:r>
                <a:rPr lang="en-US" sz="1400" u="sng" dirty="0">
                  <a:latin typeface="Arial" panose="020B0604020202020204" pitchFamily="34" charset="0"/>
                  <a:cs typeface="Arial" panose="020B0604020202020204" pitchFamily="34" charset="0"/>
                  <a:hlinkClick r:id="rId8" invalidUrl="https://www.montana.edu/provost/documents/assessment/002 Developing Program Learning Outcomes.pdf"/>
                </a:rPr>
                <a:t>https://www.montana.edu/provost/documents/assessment/002%20Developing%20Program%20Learning%20Outcomes.pdf</a:t>
              </a:r>
              <a:endParaRPr lang="en-US" sz="1400" dirty="0">
                <a:latin typeface="Arial" panose="020B0604020202020204" pitchFamily="34" charset="0"/>
                <a:cs typeface="Arial" panose="020B0604020202020204" pitchFamily="34" charset="0"/>
              </a:endParaRPr>
            </a:p>
            <a:p>
              <a:pPr>
                <a:spcAft>
                  <a:spcPts val="600"/>
                </a:spcAft>
              </a:pPr>
              <a:r>
                <a:rPr lang="en-US" sz="1400" dirty="0">
                  <a:latin typeface="Arial" panose="020B0604020202020204" pitchFamily="34" charset="0"/>
                  <a:cs typeface="Arial" panose="020B0604020202020204" pitchFamily="34" charset="0"/>
                </a:rPr>
                <a:t>Providing evidence of student learning: A transparency framework. (2012).   Retrieved from </a:t>
              </a:r>
              <a:r>
                <a:rPr lang="en-US" sz="1400" u="sng" dirty="0">
                  <a:latin typeface="Arial" panose="020B0604020202020204" pitchFamily="34" charset="0"/>
                  <a:cs typeface="Arial" panose="020B0604020202020204" pitchFamily="34" charset="0"/>
                  <a:hlinkClick r:id="rId9"/>
                </a:rPr>
                <a:t>http://www.learningoutcomesassessment.org/TFComponentSLOS.htm</a:t>
              </a:r>
              <a:endParaRPr lang="en-US" sz="1400" dirty="0">
                <a:latin typeface="Arial" panose="020B0604020202020204" pitchFamily="34" charset="0"/>
                <a:cs typeface="Arial" panose="020B0604020202020204" pitchFamily="34" charset="0"/>
              </a:endParaRPr>
            </a:p>
            <a:p>
              <a:pPr>
                <a:spcAft>
                  <a:spcPts val="600"/>
                </a:spcAft>
              </a:pPr>
              <a:r>
                <a:rPr lang="en-US" sz="1400" dirty="0" err="1">
                  <a:latin typeface="Arial" panose="020B0604020202020204" pitchFamily="34" charset="0"/>
                  <a:cs typeface="Arial" panose="020B0604020202020204" pitchFamily="34" charset="0"/>
                </a:rPr>
                <a:t>Suskie</a:t>
              </a:r>
              <a:r>
                <a:rPr lang="en-US" sz="1400" dirty="0">
                  <a:latin typeface="Arial" panose="020B0604020202020204" pitchFamily="34" charset="0"/>
                  <a:cs typeface="Arial" panose="020B0604020202020204" pitchFamily="34" charset="0"/>
                </a:rPr>
                <a:t>, L. (2009). </a:t>
              </a:r>
              <a:r>
                <a:rPr lang="en-US" sz="1400" i="1" dirty="0">
                  <a:latin typeface="Arial" panose="020B0604020202020204" pitchFamily="34" charset="0"/>
                  <a:cs typeface="Arial" panose="020B0604020202020204" pitchFamily="34" charset="0"/>
                </a:rPr>
                <a:t>Assessing Student Learning: a common sense guide</a:t>
              </a:r>
              <a:r>
                <a:rPr lang="en-US" sz="1400" dirty="0">
                  <a:latin typeface="Arial" panose="020B0604020202020204" pitchFamily="34" charset="0"/>
                  <a:cs typeface="Arial" panose="020B0604020202020204" pitchFamily="34" charset="0"/>
                </a:rPr>
                <a:t> (2nd ed.). San Francisco: </a:t>
              </a:r>
              <a:r>
                <a:rPr lang="en-US" sz="1400" dirty="0" err="1">
                  <a:latin typeface="Arial" panose="020B0604020202020204" pitchFamily="34" charset="0"/>
                  <a:cs typeface="Arial" panose="020B0604020202020204" pitchFamily="34" charset="0"/>
                </a:rPr>
                <a:t>Jossey</a:t>
              </a:r>
              <a:r>
                <a:rPr lang="en-US" sz="1400" dirty="0">
                  <a:latin typeface="Arial" panose="020B0604020202020204" pitchFamily="34" charset="0"/>
                  <a:cs typeface="Arial" panose="020B0604020202020204" pitchFamily="34" charset="0"/>
                </a:rPr>
                <a:t>-Bass.</a:t>
              </a:r>
            </a:p>
            <a:p>
              <a:pPr>
                <a:spcAft>
                  <a:spcPts val="1200"/>
                </a:spcAft>
              </a:pPr>
              <a:endParaRPr lang="en-US" sz="1200" dirty="0" smtClean="0">
                <a:solidFill>
                  <a:srgbClr val="002B49"/>
                </a:solidFill>
                <a:latin typeface="Arial"/>
                <a:cs typeface="Arial"/>
              </a:endParaRPr>
            </a:p>
            <a:p>
              <a:pPr>
                <a:spcAft>
                  <a:spcPts val="1200"/>
                </a:spcAft>
              </a:pPr>
              <a:endParaRPr lang="en-US" sz="1200" dirty="0" smtClean="0">
                <a:solidFill>
                  <a:srgbClr val="000000"/>
                </a:solidFill>
                <a:latin typeface="Arial"/>
                <a:cs typeface="Arial"/>
              </a:endParaRPr>
            </a:p>
          </p:txBody>
        </p:sp>
      </p:grpSp>
      <p:sp>
        <p:nvSpPr>
          <p:cNvPr id="55" name="Rectangle 54"/>
          <p:cNvSpPr/>
          <p:nvPr/>
        </p:nvSpPr>
        <p:spPr>
          <a:xfrm>
            <a:off x="34435626" y="28211425"/>
            <a:ext cx="16322745" cy="3951265"/>
          </a:xfrm>
          <a:prstGeom prst="rect">
            <a:avLst/>
          </a:prstGeom>
          <a:solidFill>
            <a:srgbClr val="7AA7CD"/>
          </a:solidFill>
          <a:ln>
            <a:solidFill>
              <a:srgbClr val="D8D2C1"/>
            </a:solidFill>
          </a:ln>
        </p:spPr>
        <p:style>
          <a:lnRef idx="1">
            <a:schemeClr val="accent1"/>
          </a:lnRef>
          <a:fillRef idx="3">
            <a:schemeClr val="accent1"/>
          </a:fillRef>
          <a:effectRef idx="2">
            <a:schemeClr val="accent1"/>
          </a:effectRef>
          <a:fontRef idx="minor">
            <a:schemeClr val="lt1"/>
          </a:fontRef>
        </p:style>
        <p:txBody>
          <a:bodyPr lIns="365760" rtlCol="0" anchor="ctr"/>
          <a:lstStyle/>
          <a:p>
            <a:pPr>
              <a:spcAft>
                <a:spcPts val="1200"/>
              </a:spcAft>
            </a:pPr>
            <a:endParaRPr lang="en-US" sz="1000" dirty="0">
              <a:solidFill>
                <a:srgbClr val="002B49"/>
              </a:solidFill>
              <a:latin typeface="Arial"/>
              <a:cs typeface="Arial"/>
            </a:endParaRPr>
          </a:p>
        </p:txBody>
      </p:sp>
      <p:sp>
        <p:nvSpPr>
          <p:cNvPr id="56" name="Round Diagonal Corner Rectangle 55"/>
          <p:cNvSpPr/>
          <p:nvPr/>
        </p:nvSpPr>
        <p:spPr>
          <a:xfrm>
            <a:off x="34435626" y="27722288"/>
            <a:ext cx="16322745" cy="1026779"/>
          </a:xfrm>
          <a:prstGeom prst="round2DiagRect">
            <a:avLst/>
          </a:prstGeom>
          <a:solidFill>
            <a:srgbClr val="002B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34959465" y="27933776"/>
            <a:ext cx="15581237" cy="584776"/>
          </a:xfrm>
          <a:prstGeom prst="rect">
            <a:avLst/>
          </a:prstGeom>
          <a:noFill/>
        </p:spPr>
        <p:txBody>
          <a:bodyPr wrap="square" rtlCol="0">
            <a:spAutoFit/>
          </a:bodyPr>
          <a:lstStyle/>
          <a:p>
            <a:r>
              <a:rPr lang="en-US" sz="3200" dirty="0" smtClean="0">
                <a:solidFill>
                  <a:schemeClr val="bg1"/>
                </a:solidFill>
                <a:latin typeface="Avenir Heavy"/>
                <a:cs typeface="Avenir Heavy"/>
              </a:rPr>
              <a:t>Contact Info</a:t>
            </a:r>
            <a:endParaRPr lang="en-US" sz="3200" dirty="0">
              <a:solidFill>
                <a:schemeClr val="bg1"/>
              </a:solidFill>
              <a:latin typeface="Avenir Heavy"/>
              <a:cs typeface="Avenir Heavy"/>
            </a:endParaRPr>
          </a:p>
        </p:txBody>
      </p:sp>
      <p:sp>
        <p:nvSpPr>
          <p:cNvPr id="58" name="TextBox 57"/>
          <p:cNvSpPr txBox="1">
            <a:spLocks/>
          </p:cNvSpPr>
          <p:nvPr/>
        </p:nvSpPr>
        <p:spPr>
          <a:xfrm>
            <a:off x="35674300" y="28888980"/>
            <a:ext cx="14866402" cy="3231654"/>
          </a:xfrm>
          <a:prstGeom prst="rect">
            <a:avLst/>
          </a:prstGeom>
          <a:noFill/>
        </p:spPr>
        <p:txBody>
          <a:bodyPr wrap="square" lIns="457200" tIns="457200" rIns="457200" bIns="457200" numCol="1" spcCol="457200" rtlCol="0">
            <a:spAutoFit/>
          </a:bodyPr>
          <a:lstStyle/>
          <a:p>
            <a:pPr>
              <a:spcAft>
                <a:spcPts val="1200"/>
              </a:spcAft>
            </a:pPr>
            <a:r>
              <a:rPr lang="en-US" sz="2200" b="1" dirty="0" smtClean="0">
                <a:solidFill>
                  <a:srgbClr val="002B49"/>
                </a:solidFill>
                <a:latin typeface="Arial"/>
                <a:cs typeface="Arial"/>
              </a:rPr>
              <a:t>Robert Haight, Assistant Professor of Pharmacy &amp; Co-Chair, University Assessment Committee</a:t>
            </a:r>
            <a:r>
              <a:rPr lang="en-US" sz="2000" b="1" dirty="0" smtClean="0">
                <a:solidFill>
                  <a:srgbClr val="002B49"/>
                </a:solidFill>
                <a:latin typeface="Arial"/>
                <a:cs typeface="Arial"/>
              </a:rPr>
              <a:t/>
            </a:r>
            <a:br>
              <a:rPr lang="en-US" sz="2000" b="1" dirty="0" smtClean="0">
                <a:solidFill>
                  <a:srgbClr val="002B49"/>
                </a:solidFill>
                <a:latin typeface="Arial"/>
                <a:cs typeface="Arial"/>
              </a:rPr>
            </a:br>
            <a:r>
              <a:rPr lang="en-US" sz="2000" dirty="0" smtClean="0">
                <a:solidFill>
                  <a:srgbClr val="002B49"/>
                </a:solidFill>
                <a:latin typeface="Arial"/>
                <a:cs typeface="Arial"/>
                <a:hlinkClick r:id="rId10"/>
              </a:rPr>
              <a:t>rhaight@regis.edu</a:t>
            </a:r>
            <a:r>
              <a:rPr lang="en-US" sz="2000" dirty="0" smtClean="0">
                <a:solidFill>
                  <a:srgbClr val="002B49"/>
                </a:solidFill>
                <a:latin typeface="Arial"/>
                <a:cs typeface="Arial"/>
              </a:rPr>
              <a:t>  (303) 625.1259</a:t>
            </a:r>
          </a:p>
          <a:p>
            <a:pPr>
              <a:spcAft>
                <a:spcPts val="1200"/>
              </a:spcAft>
            </a:pPr>
            <a:endParaRPr lang="en-US" sz="2400" b="1" dirty="0" smtClean="0">
              <a:solidFill>
                <a:srgbClr val="002B49"/>
              </a:solidFill>
              <a:latin typeface="Arial"/>
              <a:cs typeface="Arial"/>
            </a:endParaRPr>
          </a:p>
          <a:p>
            <a:pPr>
              <a:spcAft>
                <a:spcPts val="1200"/>
              </a:spcAft>
            </a:pPr>
            <a:endParaRPr lang="en-US" sz="1200" b="1" dirty="0">
              <a:solidFill>
                <a:srgbClr val="002B49"/>
              </a:solidFill>
              <a:latin typeface="Arial"/>
              <a:cs typeface="Arial"/>
            </a:endParaRPr>
          </a:p>
          <a:p>
            <a:pPr>
              <a:spcAft>
                <a:spcPts val="1200"/>
              </a:spcAft>
            </a:pPr>
            <a:r>
              <a:rPr lang="en-US" sz="2200" b="1" dirty="0" smtClean="0">
                <a:solidFill>
                  <a:srgbClr val="002B49"/>
                </a:solidFill>
                <a:latin typeface="Arial"/>
                <a:cs typeface="Arial"/>
              </a:rPr>
              <a:t>Janna Oakes, Professor &amp; Associate Provost</a:t>
            </a:r>
            <a:r>
              <a:rPr lang="en-US" sz="2000" b="1" dirty="0">
                <a:solidFill>
                  <a:srgbClr val="002B49"/>
                </a:solidFill>
                <a:latin typeface="Arial"/>
                <a:cs typeface="Arial"/>
              </a:rPr>
              <a:t/>
            </a:r>
            <a:br>
              <a:rPr lang="en-US" sz="2000" b="1" dirty="0">
                <a:solidFill>
                  <a:srgbClr val="002B49"/>
                </a:solidFill>
                <a:latin typeface="Arial"/>
                <a:cs typeface="Arial"/>
              </a:rPr>
            </a:br>
            <a:r>
              <a:rPr lang="en-US" sz="2000" dirty="0" smtClean="0">
                <a:solidFill>
                  <a:srgbClr val="002B49"/>
                </a:solidFill>
                <a:latin typeface="Arial"/>
                <a:cs typeface="Arial"/>
                <a:hlinkClick r:id="rId11"/>
              </a:rPr>
              <a:t>joakes@regis.edu</a:t>
            </a:r>
            <a:r>
              <a:rPr lang="en-US" sz="2000" dirty="0" smtClean="0">
                <a:solidFill>
                  <a:srgbClr val="002B49"/>
                </a:solidFill>
                <a:latin typeface="Arial"/>
                <a:cs typeface="Arial"/>
              </a:rPr>
              <a:t>  </a:t>
            </a:r>
            <a:r>
              <a:rPr lang="en-US" sz="2000" dirty="0">
                <a:solidFill>
                  <a:srgbClr val="002B49"/>
                </a:solidFill>
                <a:latin typeface="Arial"/>
                <a:cs typeface="Arial"/>
              </a:rPr>
              <a:t>(303) </a:t>
            </a:r>
            <a:r>
              <a:rPr lang="en-US" sz="2000" dirty="0" smtClean="0">
                <a:solidFill>
                  <a:srgbClr val="002B49"/>
                </a:solidFill>
                <a:latin typeface="Arial"/>
                <a:cs typeface="Arial"/>
              </a:rPr>
              <a:t>964.6490</a:t>
            </a:r>
            <a:endParaRPr lang="en-US" sz="2000" dirty="0">
              <a:solidFill>
                <a:srgbClr val="002B49"/>
              </a:solidFill>
              <a:latin typeface="Arial"/>
              <a:cs typeface="Arial"/>
            </a:endParaRPr>
          </a:p>
        </p:txBody>
      </p:sp>
      <p:pic>
        <p:nvPicPr>
          <p:cNvPr id="65" name="Picture 6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6988" y="650025"/>
            <a:ext cx="6550078" cy="4834062"/>
          </a:xfrm>
          <a:prstGeom prst="rect">
            <a:avLst/>
          </a:prstGeom>
        </p:spPr>
      </p:pic>
      <p:pic>
        <p:nvPicPr>
          <p:cNvPr id="66" name="Picture 6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692758" y="29007689"/>
            <a:ext cx="981541" cy="1472312"/>
          </a:xfrm>
          <a:prstGeom prst="rect">
            <a:avLst/>
          </a:prstGeom>
        </p:spPr>
      </p:pic>
      <p:pic>
        <p:nvPicPr>
          <p:cNvPr id="54" name="Picture 5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692757" y="30631227"/>
            <a:ext cx="981541" cy="1443329"/>
          </a:xfrm>
          <a:prstGeom prst="rect">
            <a:avLst/>
          </a:prstGeom>
        </p:spPr>
      </p:pic>
      <p:graphicFrame>
        <p:nvGraphicFramePr>
          <p:cNvPr id="67" name="Table 66"/>
          <p:cNvGraphicFramePr>
            <a:graphicFrameLocks noGrp="1"/>
          </p:cNvGraphicFramePr>
          <p:nvPr>
            <p:extLst>
              <p:ext uri="{D42A27DB-BD31-4B8C-83A1-F6EECF244321}">
                <p14:modId xmlns:p14="http://schemas.microsoft.com/office/powerpoint/2010/main" val="3626969122"/>
              </p:ext>
            </p:extLst>
          </p:nvPr>
        </p:nvGraphicFramePr>
        <p:xfrm>
          <a:off x="1096988" y="13627864"/>
          <a:ext cx="6278370" cy="2716842"/>
        </p:xfrm>
        <a:graphic>
          <a:graphicData uri="http://schemas.openxmlformats.org/drawingml/2006/table">
            <a:tbl>
              <a:tblPr firstRow="1" firstCol="1" bandRow="1">
                <a:tableStyleId>{5C22544A-7EE6-4342-B048-85BDC9FD1C3A}</a:tableStyleId>
              </a:tblPr>
              <a:tblGrid>
                <a:gridCol w="1416696"/>
                <a:gridCol w="4861674"/>
              </a:tblGrid>
              <a:tr h="905614">
                <a:tc>
                  <a:txBody>
                    <a:bodyPr/>
                    <a:lstStyle/>
                    <a:p>
                      <a:pPr marL="152400" marR="152400">
                        <a:spcBef>
                          <a:spcPts val="0"/>
                        </a:spcBef>
                        <a:spcAft>
                          <a:spcPts val="0"/>
                        </a:spcAft>
                      </a:pPr>
                      <a:r>
                        <a:rPr lang="en-US" sz="1100" dirty="0">
                          <a:effectLst/>
                        </a:rPr>
                        <a:t>Knowledge</a:t>
                      </a:r>
                      <a:endParaRPr lang="en-US" sz="1200" dirty="0">
                        <a:effectLst/>
                        <a:latin typeface="Times New Roman" panose="02020603050405020304" pitchFamily="18" charset="0"/>
                        <a:ea typeface="Calibri" panose="020F0502020204030204" pitchFamily="34" charset="0"/>
                      </a:endParaRPr>
                    </a:p>
                  </a:txBody>
                  <a:tcPr marL="152400" marR="152400" marT="152400" marB="152400" anchor="ctr"/>
                </a:tc>
                <a:tc>
                  <a:txBody>
                    <a:bodyPr/>
                    <a:lstStyle/>
                    <a:p>
                      <a:pPr marL="152400" marR="152400">
                        <a:spcBef>
                          <a:spcPts val="0"/>
                        </a:spcBef>
                        <a:spcAft>
                          <a:spcPts val="0"/>
                        </a:spcAft>
                      </a:pPr>
                      <a:r>
                        <a:rPr lang="en-US" sz="1100" b="0" dirty="0">
                          <a:effectLst/>
                        </a:rPr>
                        <a:t>Knowledge of a discipline or content area</a:t>
                      </a:r>
                      <a:br>
                        <a:rPr lang="en-US" sz="1100" b="0" dirty="0">
                          <a:effectLst/>
                        </a:rPr>
                      </a:br>
                      <a:r>
                        <a:rPr lang="en-US" sz="1100" b="0" dirty="0">
                          <a:effectLst/>
                        </a:rPr>
                        <a:t>Knowledge of diverse cultures, perspectives, and belief systems</a:t>
                      </a:r>
                      <a:br>
                        <a:rPr lang="en-US" sz="1100" b="0" dirty="0">
                          <a:effectLst/>
                        </a:rPr>
                      </a:br>
                      <a:r>
                        <a:rPr lang="en-US" sz="1100" b="0" dirty="0">
                          <a:effectLst/>
                        </a:rPr>
                        <a:t>Knowledge of arts, sciences, and humanities</a:t>
                      </a:r>
                      <a:endParaRPr lang="en-US" sz="1200" b="0" dirty="0">
                        <a:effectLst/>
                        <a:latin typeface="Times New Roman" panose="02020603050405020304" pitchFamily="18" charset="0"/>
                        <a:ea typeface="Calibri" panose="020F0502020204030204" pitchFamily="34" charset="0"/>
                      </a:endParaRPr>
                    </a:p>
                  </a:txBody>
                  <a:tcPr marL="152400" marR="152400" marT="152400" marB="152400"/>
                </a:tc>
              </a:tr>
              <a:tr h="905614">
                <a:tc>
                  <a:txBody>
                    <a:bodyPr/>
                    <a:lstStyle/>
                    <a:p>
                      <a:pPr marL="152400" marR="152400">
                        <a:spcBef>
                          <a:spcPts val="0"/>
                        </a:spcBef>
                        <a:spcAft>
                          <a:spcPts val="0"/>
                        </a:spcAft>
                      </a:pPr>
                      <a:r>
                        <a:rPr lang="en-US" sz="1100" dirty="0">
                          <a:effectLst/>
                        </a:rPr>
                        <a:t>Skills</a:t>
                      </a:r>
                      <a:endParaRPr lang="en-US" sz="1200" dirty="0">
                        <a:effectLst/>
                        <a:latin typeface="Times New Roman" panose="02020603050405020304" pitchFamily="18" charset="0"/>
                        <a:ea typeface="Calibri" panose="020F0502020204030204" pitchFamily="34" charset="0"/>
                      </a:endParaRPr>
                    </a:p>
                  </a:txBody>
                  <a:tcPr marL="152400" marR="152400" marT="152400" marB="152400" anchor="ctr"/>
                </a:tc>
                <a:tc>
                  <a:txBody>
                    <a:bodyPr/>
                    <a:lstStyle/>
                    <a:p>
                      <a:pPr marL="152400" marR="152400">
                        <a:spcBef>
                          <a:spcPts val="0"/>
                        </a:spcBef>
                        <a:spcAft>
                          <a:spcPts val="0"/>
                        </a:spcAft>
                      </a:pPr>
                      <a:r>
                        <a:rPr lang="en-US" sz="1100" dirty="0">
                          <a:effectLst/>
                        </a:rPr>
                        <a:t>Ability to think critically </a:t>
                      </a:r>
                      <a:br>
                        <a:rPr lang="en-US" sz="1100" dirty="0">
                          <a:effectLst/>
                        </a:rPr>
                      </a:br>
                      <a:r>
                        <a:rPr lang="en-US" sz="1100" dirty="0">
                          <a:effectLst/>
                        </a:rPr>
                        <a:t>Ability to communicate effectively</a:t>
                      </a:r>
                      <a:br>
                        <a:rPr lang="en-US" sz="1100" dirty="0">
                          <a:effectLst/>
                        </a:rPr>
                      </a:br>
                      <a:r>
                        <a:rPr lang="en-US" sz="1100" dirty="0">
                          <a:effectLst/>
                        </a:rPr>
                        <a:t>Ability to use contemporary technology</a:t>
                      </a:r>
                      <a:endParaRPr lang="en-US" sz="1200" dirty="0">
                        <a:effectLst/>
                        <a:latin typeface="Times New Roman" panose="02020603050405020304" pitchFamily="18" charset="0"/>
                        <a:ea typeface="Calibri" panose="020F0502020204030204" pitchFamily="34" charset="0"/>
                      </a:endParaRPr>
                    </a:p>
                  </a:txBody>
                  <a:tcPr marL="152400" marR="152400" marT="152400" marB="152400"/>
                </a:tc>
              </a:tr>
              <a:tr h="905614">
                <a:tc>
                  <a:txBody>
                    <a:bodyPr/>
                    <a:lstStyle/>
                    <a:p>
                      <a:pPr marL="152400" marR="152400">
                        <a:spcBef>
                          <a:spcPts val="0"/>
                        </a:spcBef>
                        <a:spcAft>
                          <a:spcPts val="0"/>
                        </a:spcAft>
                      </a:pPr>
                      <a:r>
                        <a:rPr lang="en-US" sz="1100">
                          <a:effectLst/>
                        </a:rPr>
                        <a:t>Values</a:t>
                      </a:r>
                      <a:endParaRPr lang="en-US" sz="1200">
                        <a:effectLst/>
                        <a:latin typeface="Times New Roman" panose="02020603050405020304" pitchFamily="18" charset="0"/>
                        <a:ea typeface="Calibri" panose="020F0502020204030204" pitchFamily="34" charset="0"/>
                      </a:endParaRPr>
                    </a:p>
                  </a:txBody>
                  <a:tcPr marL="152400" marR="152400" marT="152400" marB="152400" anchor="ctr"/>
                </a:tc>
                <a:tc>
                  <a:txBody>
                    <a:bodyPr/>
                    <a:lstStyle/>
                    <a:p>
                      <a:pPr marL="152400" marR="152400">
                        <a:spcBef>
                          <a:spcPts val="0"/>
                        </a:spcBef>
                        <a:spcAft>
                          <a:spcPts val="0"/>
                        </a:spcAft>
                      </a:pPr>
                      <a:r>
                        <a:rPr lang="en-US" sz="1100" dirty="0">
                          <a:effectLst/>
                        </a:rPr>
                        <a:t>Commitment to ethical and social responsibility</a:t>
                      </a:r>
                      <a:br>
                        <a:rPr lang="en-US" sz="1100" dirty="0">
                          <a:effectLst/>
                        </a:rPr>
                      </a:br>
                      <a:r>
                        <a:rPr lang="en-US" sz="1100" dirty="0">
                          <a:effectLst/>
                        </a:rPr>
                        <a:t>Commitment to leadership and service to others</a:t>
                      </a:r>
                      <a:br>
                        <a:rPr lang="en-US" sz="1100" dirty="0">
                          <a:effectLst/>
                        </a:rPr>
                      </a:br>
                      <a:r>
                        <a:rPr lang="en-US" sz="1100" dirty="0">
                          <a:effectLst/>
                        </a:rPr>
                        <a:t>Commitment to learning as a lifelong endeavor</a:t>
                      </a:r>
                      <a:endParaRPr lang="en-US" sz="1200" dirty="0">
                        <a:effectLst/>
                        <a:latin typeface="Times New Roman" panose="02020603050405020304" pitchFamily="18" charset="0"/>
                        <a:ea typeface="Calibri" panose="020F0502020204030204" pitchFamily="34" charset="0"/>
                      </a:endParaRPr>
                    </a:p>
                  </a:txBody>
                  <a:tcPr marL="152400" marR="152400" marT="152400" marB="152400"/>
                </a:tc>
              </a:tr>
            </a:tbl>
          </a:graphicData>
        </a:graphic>
      </p:graphicFrame>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2463" y="22512812"/>
            <a:ext cx="4259127" cy="1815366"/>
          </a:xfrm>
          <a:prstGeom prst="rect">
            <a:avLst/>
          </a:prstGeom>
        </p:spPr>
      </p:pic>
      <p:pic>
        <p:nvPicPr>
          <p:cNvPr id="70" name="Picture 6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60681" y="20761053"/>
            <a:ext cx="3593982" cy="1210218"/>
          </a:xfrm>
          <a:prstGeom prst="rect">
            <a:avLst/>
          </a:prstGeom>
        </p:spPr>
      </p:pic>
      <p:pic>
        <p:nvPicPr>
          <p:cNvPr id="71" name="Picture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19953" y="24384446"/>
            <a:ext cx="4524242" cy="1928365"/>
          </a:xfrm>
          <a:prstGeom prst="rect">
            <a:avLst/>
          </a:prstGeom>
        </p:spPr>
      </p:pic>
      <p:sp>
        <p:nvSpPr>
          <p:cNvPr id="73" name="TextBox 72"/>
          <p:cNvSpPr txBox="1"/>
          <p:nvPr/>
        </p:nvSpPr>
        <p:spPr>
          <a:xfrm>
            <a:off x="20044611" y="18484411"/>
            <a:ext cx="11357810" cy="1200329"/>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We </a:t>
            </a:r>
            <a:r>
              <a:rPr lang="en-US" sz="2400" b="1" dirty="0">
                <a:latin typeface="Arial" panose="020B0604020202020204" pitchFamily="34" charset="0"/>
                <a:cs typeface="Arial" panose="020B0604020202020204" pitchFamily="34" charset="0"/>
              </a:rPr>
              <a:t>engage in the meaningful work of </a:t>
            </a:r>
            <a:r>
              <a:rPr lang="en-US" sz="2400" b="1" dirty="0" smtClean="0">
                <a:latin typeface="Arial" panose="020B0604020202020204" pitchFamily="34" charset="0"/>
                <a:cs typeface="Arial" panose="020B0604020202020204" pitchFamily="34" charset="0"/>
              </a:rPr>
              <a:t>continuous </a:t>
            </a:r>
            <a:r>
              <a:rPr lang="en-US" sz="2400" b="1" dirty="0">
                <a:latin typeface="Arial" panose="020B0604020202020204" pitchFamily="34" charset="0"/>
                <a:cs typeface="Arial" panose="020B0604020202020204" pitchFamily="34" charset="0"/>
              </a:rPr>
              <a:t>quality improvement, </a:t>
            </a:r>
            <a:r>
              <a:rPr lang="en-US" sz="2400" b="1" dirty="0" smtClean="0">
                <a:latin typeface="Arial" panose="020B0604020202020204" pitchFamily="34" charset="0"/>
                <a:cs typeface="Arial" panose="020B0604020202020204" pitchFamily="34" charset="0"/>
              </a:rPr>
              <a:t>which means that we use </a:t>
            </a:r>
            <a:r>
              <a:rPr lang="en-US" sz="2400" b="1" dirty="0">
                <a:latin typeface="Arial" panose="020B0604020202020204" pitchFamily="34" charset="0"/>
                <a:cs typeface="Arial" panose="020B0604020202020204" pitchFamily="34" charset="0"/>
              </a:rPr>
              <a:t>evidence to </a:t>
            </a:r>
            <a:r>
              <a:rPr lang="en-US" sz="2400" b="1" dirty="0" smtClean="0">
                <a:latin typeface="Arial" panose="020B0604020202020204" pitchFamily="34" charset="0"/>
                <a:cs typeface="Arial" panose="020B0604020202020204" pitchFamily="34" charset="0"/>
              </a:rPr>
              <a:t>inform </a:t>
            </a:r>
            <a:r>
              <a:rPr lang="en-US" sz="2400" b="1" dirty="0">
                <a:latin typeface="Arial" panose="020B0604020202020204" pitchFamily="34" charset="0"/>
                <a:cs typeface="Arial" panose="020B0604020202020204" pitchFamily="34" charset="0"/>
              </a:rPr>
              <a:t>decisions </a:t>
            </a:r>
            <a:r>
              <a:rPr lang="en-US" sz="2400" b="1" dirty="0" smtClean="0">
                <a:latin typeface="Arial" panose="020B0604020202020204" pitchFamily="34" charset="0"/>
                <a:cs typeface="Arial" panose="020B0604020202020204" pitchFamily="34" charset="0"/>
              </a:rPr>
              <a:t>regarding improvements, changes, </a:t>
            </a:r>
            <a:r>
              <a:rPr lang="en-US" sz="2400" b="1" dirty="0">
                <a:latin typeface="Arial" panose="020B0604020202020204" pitchFamily="34" charset="0"/>
                <a:cs typeface="Arial" panose="020B0604020202020204" pitchFamily="34" charset="0"/>
              </a:rPr>
              <a:t>and interventions at our University.</a:t>
            </a:r>
          </a:p>
        </p:txBody>
      </p:sp>
      <p:sp>
        <p:nvSpPr>
          <p:cNvPr id="74" name="TextBox 73"/>
          <p:cNvSpPr txBox="1"/>
          <p:nvPr/>
        </p:nvSpPr>
        <p:spPr>
          <a:xfrm>
            <a:off x="20129415" y="23289190"/>
            <a:ext cx="11357810" cy="2308324"/>
          </a:xfrm>
          <a:prstGeom prst="rect">
            <a:avLst/>
          </a:prstGeom>
          <a:noFill/>
        </p:spPr>
        <p:txBody>
          <a:bodyPr wrap="square" rtlCol="0">
            <a:spAutoFit/>
          </a:bodyPr>
          <a:lstStyle/>
          <a:p>
            <a:pPr algn="ctr"/>
            <a:r>
              <a:rPr lang="en-US" sz="2400" b="1" u="sng" dirty="0" smtClean="0">
                <a:latin typeface="Arial" panose="020B0604020202020204" pitchFamily="34" charset="0"/>
                <a:cs typeface="Arial" panose="020B0604020202020204" pitchFamily="34" charset="0"/>
              </a:rPr>
              <a:t>We use the Plan-Do-Study-Act (P-D-S-A) assessment cycle:</a:t>
            </a:r>
          </a:p>
          <a:p>
            <a:pPr marL="457200" indent="-457200">
              <a:buAutoNum type="arabicPeriod"/>
            </a:pPr>
            <a:r>
              <a:rPr lang="en-US" sz="2400" b="1" dirty="0" smtClean="0">
                <a:latin typeface="Arial" panose="020B0604020202020204" pitchFamily="34" charset="0"/>
                <a:cs typeface="Arial" panose="020B0604020202020204" pitchFamily="34" charset="0"/>
              </a:rPr>
              <a:t>PLAN what we want to learn more about and how we will gather evidence</a:t>
            </a:r>
          </a:p>
          <a:p>
            <a:pPr marL="457200" indent="-457200">
              <a:buAutoNum type="arabicPeriod"/>
            </a:pPr>
            <a:r>
              <a:rPr lang="en-US" sz="2400" b="1" dirty="0" smtClean="0">
                <a:latin typeface="Arial" panose="020B0604020202020204" pitchFamily="34" charset="0"/>
                <a:cs typeface="Arial" panose="020B0604020202020204" pitchFamily="34" charset="0"/>
              </a:rPr>
              <a:t>DO our assigned tasks, collecting evidence along the way</a:t>
            </a:r>
          </a:p>
          <a:p>
            <a:pPr marL="457200" indent="-457200">
              <a:buAutoNum type="arabicPeriod"/>
            </a:pPr>
            <a:r>
              <a:rPr lang="en-US" sz="2400" b="1" dirty="0" smtClean="0">
                <a:latin typeface="Arial" panose="020B0604020202020204" pitchFamily="34" charset="0"/>
                <a:cs typeface="Arial" panose="020B0604020202020204" pitchFamily="34" charset="0"/>
              </a:rPr>
              <a:t>STUDY the data we have collected</a:t>
            </a:r>
          </a:p>
          <a:p>
            <a:pPr marL="457200" indent="-457200">
              <a:buAutoNum type="arabicPeriod"/>
            </a:pPr>
            <a:r>
              <a:rPr lang="en-US" sz="2400" b="1" dirty="0" smtClean="0">
                <a:latin typeface="Arial" panose="020B0604020202020204" pitchFamily="34" charset="0"/>
                <a:cs typeface="Arial" panose="020B0604020202020204" pitchFamily="34" charset="0"/>
              </a:rPr>
              <a:t>ACT to improve our programs, services, and operations based on what we learn from evidence collected.  </a:t>
            </a:r>
            <a:endParaRPr lang="en-US" sz="2400" b="1" dirty="0">
              <a:latin typeface="Arial" panose="020B0604020202020204" pitchFamily="34" charset="0"/>
              <a:cs typeface="Arial" panose="020B0604020202020204" pitchFamily="34" charset="0"/>
            </a:endParaRPr>
          </a:p>
        </p:txBody>
      </p:sp>
      <p:graphicFrame>
        <p:nvGraphicFramePr>
          <p:cNvPr id="76" name="Table 75"/>
          <p:cNvGraphicFramePr>
            <a:graphicFrameLocks noGrp="1"/>
          </p:cNvGraphicFramePr>
          <p:nvPr>
            <p:extLst>
              <p:ext uri="{D42A27DB-BD31-4B8C-83A1-F6EECF244321}">
                <p14:modId xmlns:p14="http://schemas.microsoft.com/office/powerpoint/2010/main" val="2670124966"/>
              </p:ext>
            </p:extLst>
          </p:nvPr>
        </p:nvGraphicFramePr>
        <p:xfrm>
          <a:off x="964760" y="32918350"/>
          <a:ext cx="8055193" cy="4480560"/>
        </p:xfrm>
        <a:graphic>
          <a:graphicData uri="http://schemas.openxmlformats.org/drawingml/2006/table">
            <a:tbl>
              <a:tblPr firstRow="1" firstCol="1" bandRow="1">
                <a:tableStyleId>{5C22544A-7EE6-4342-B048-85BDC9FD1C3A}</a:tableStyleId>
              </a:tblPr>
              <a:tblGrid>
                <a:gridCol w="1212956"/>
                <a:gridCol w="1143000"/>
                <a:gridCol w="1179095"/>
                <a:gridCol w="1215189"/>
                <a:gridCol w="1046747"/>
                <a:gridCol w="1179095"/>
                <a:gridCol w="1079111"/>
              </a:tblGrid>
              <a:tr h="160155">
                <a:tc>
                  <a:txBody>
                    <a:bodyPr/>
                    <a:lstStyle/>
                    <a:p>
                      <a:pPr marL="0" marR="0" algn="ctr">
                        <a:spcBef>
                          <a:spcPts val="0"/>
                        </a:spcBef>
                        <a:spcAft>
                          <a:spcPts val="0"/>
                        </a:spcAft>
                      </a:pPr>
                      <a:r>
                        <a:rPr lang="en-US" sz="1100" dirty="0">
                          <a:effectLst/>
                        </a:rPr>
                        <a:t>2017-18</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dirty="0">
                          <a:effectLst/>
                        </a:rPr>
                        <a:t>2018-19</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dirty="0">
                          <a:effectLst/>
                        </a:rPr>
                        <a:t>2019-20</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dirty="0">
                          <a:effectLst/>
                        </a:rPr>
                        <a:t>2019-20</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dirty="0">
                          <a:effectLst/>
                        </a:rPr>
                        <a:t>2020-21</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dirty="0">
                          <a:effectLst/>
                        </a:rPr>
                        <a:t>2021-22</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100" dirty="0">
                          <a:effectLst/>
                        </a:rPr>
                        <a:t>2022-23</a:t>
                      </a:r>
                      <a:endParaRPr lang="en-US" sz="1200" dirty="0">
                        <a:effectLst/>
                        <a:latin typeface="Times New Roman" panose="02020603050405020304" pitchFamily="18" charset="0"/>
                        <a:ea typeface="Calibri" panose="020F0502020204030204" pitchFamily="34" charset="0"/>
                      </a:endParaRPr>
                    </a:p>
                  </a:txBody>
                  <a:tcPr marL="68580" marR="68580" marT="0" marB="0" anchor="ctr"/>
                </a:tc>
              </a:tr>
              <a:tr h="160155">
                <a:tc gridSpan="3">
                  <a:txBody>
                    <a:bodyPr/>
                    <a:lstStyle/>
                    <a:p>
                      <a:pPr marL="0" marR="0" algn="ctr">
                        <a:spcBef>
                          <a:spcPts val="0"/>
                        </a:spcBef>
                        <a:spcAft>
                          <a:spcPts val="0"/>
                        </a:spcAft>
                      </a:pPr>
                      <a:r>
                        <a:rPr lang="en-US" sz="1100">
                          <a:effectLst/>
                        </a:rPr>
                        <a:t>R. U. Learning Cycle One</a:t>
                      </a:r>
                      <a:endParaRPr lang="en-US" sz="120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rowSpan="2" gridSpan="4">
                  <a:txBody>
                    <a:bodyPr/>
                    <a:lstStyle/>
                    <a:p>
                      <a:pPr marL="0" marR="0" algn="ctr">
                        <a:spcBef>
                          <a:spcPts val="0"/>
                        </a:spcBef>
                        <a:spcAft>
                          <a:spcPts val="0"/>
                        </a:spcAft>
                      </a:pPr>
                      <a:r>
                        <a:rPr lang="en-US" sz="9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r>
              <a:tr h="1301065">
                <a:tc>
                  <a:txBody>
                    <a:bodyPr/>
                    <a:lstStyle/>
                    <a:p>
                      <a:pPr marL="342900" marR="0" lvl="0" indent="-342900">
                        <a:spcBef>
                          <a:spcPts val="0"/>
                        </a:spcBef>
                        <a:spcAft>
                          <a:spcPts val="0"/>
                        </a:spcAft>
                        <a:buFont typeface="+mj-lt"/>
                        <a:buAutoNum type="arabicPeriod"/>
                      </a:pPr>
                      <a:r>
                        <a:rPr lang="en-US" sz="1000">
                          <a:effectLst/>
                        </a:rPr>
                        <a:t>Collect &amp; record (3 ILOs)</a:t>
                      </a:r>
                      <a:endParaRPr lang="en-US" sz="1200">
                        <a:effectLst/>
                      </a:endParaRPr>
                    </a:p>
                    <a:p>
                      <a:pPr marL="342900" marR="0" lvl="0" indent="-342900">
                        <a:spcBef>
                          <a:spcPts val="0"/>
                        </a:spcBef>
                        <a:spcAft>
                          <a:spcPts val="0"/>
                        </a:spcAft>
                        <a:buFont typeface="+mj-lt"/>
                        <a:buAutoNum type="arabicPeriod"/>
                      </a:pPr>
                      <a:r>
                        <a:rPr lang="en-US" sz="1000">
                          <a:effectLst/>
                        </a:rPr>
                        <a:t>Complete TASL Year 1 Report</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mj-lt"/>
                        <a:buAutoNum type="arabicPeriod"/>
                      </a:pPr>
                      <a:r>
                        <a:rPr lang="en-US" sz="1000" dirty="0">
                          <a:effectLst/>
                        </a:rPr>
                        <a:t>Analyze and reflect</a:t>
                      </a:r>
                      <a:endParaRPr lang="en-US" sz="1200" dirty="0">
                        <a:effectLst/>
                      </a:endParaRPr>
                    </a:p>
                    <a:p>
                      <a:pPr marL="342900" marR="0" lvl="0" indent="-342900">
                        <a:spcBef>
                          <a:spcPts val="0"/>
                        </a:spcBef>
                        <a:spcAft>
                          <a:spcPts val="0"/>
                        </a:spcAft>
                        <a:buFont typeface="+mj-lt"/>
                        <a:buAutoNum type="arabicPeriod"/>
                      </a:pPr>
                      <a:r>
                        <a:rPr lang="en-US" sz="1000" dirty="0">
                          <a:effectLst/>
                        </a:rPr>
                        <a:t>Plan changes</a:t>
                      </a:r>
                      <a:endParaRPr lang="en-US" sz="1200" dirty="0">
                        <a:effectLst/>
                      </a:endParaRPr>
                    </a:p>
                    <a:p>
                      <a:pPr marL="342900" marR="0" lvl="0" indent="-342900">
                        <a:spcBef>
                          <a:spcPts val="0"/>
                        </a:spcBef>
                        <a:spcAft>
                          <a:spcPts val="0"/>
                        </a:spcAft>
                        <a:buFont typeface="+mj-lt"/>
                        <a:buAutoNum type="arabicPeriod"/>
                      </a:pPr>
                      <a:r>
                        <a:rPr lang="en-US" sz="1000" dirty="0">
                          <a:effectLst/>
                        </a:rPr>
                        <a:t>Complete TASL Year 2 report</a:t>
                      </a:r>
                      <a:endParaRPr lang="en-US" sz="1200" dirty="0">
                        <a:effectLst/>
                      </a:endParaRPr>
                    </a:p>
                    <a:p>
                      <a:pPr marL="342900" marR="0" lvl="0" indent="-342900">
                        <a:spcBef>
                          <a:spcPts val="0"/>
                        </a:spcBef>
                        <a:spcAft>
                          <a:spcPts val="0"/>
                        </a:spcAft>
                        <a:buFont typeface="+mj-lt"/>
                        <a:buAutoNum type="arabicPeriod"/>
                      </a:pPr>
                      <a:r>
                        <a:rPr lang="en-US" sz="1000" dirty="0">
                          <a:effectLst/>
                        </a:rPr>
                        <a:t>Planning for next TASL</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mj-lt"/>
                        <a:buAutoNum type="arabicPeriod"/>
                      </a:pPr>
                      <a:r>
                        <a:rPr lang="en-US" sz="1000" dirty="0">
                          <a:effectLst/>
                        </a:rPr>
                        <a:t>Implement changes</a:t>
                      </a:r>
                      <a:endParaRPr lang="en-US" sz="1200" dirty="0">
                        <a:effectLst/>
                      </a:endParaRPr>
                    </a:p>
                    <a:p>
                      <a:pPr marL="342900" marR="0" lvl="0" indent="-342900">
                        <a:spcBef>
                          <a:spcPts val="0"/>
                        </a:spcBef>
                        <a:spcAft>
                          <a:spcPts val="0"/>
                        </a:spcAft>
                        <a:buFont typeface="+mj-lt"/>
                        <a:buAutoNum type="arabicPeriod"/>
                      </a:pPr>
                      <a:r>
                        <a:rPr lang="en-US" sz="1000" dirty="0">
                          <a:effectLst/>
                        </a:rPr>
                        <a:t>Complete TASL Year 3 Report</a:t>
                      </a:r>
                      <a:endParaRPr lang="en-US" sz="1200" dirty="0">
                        <a:effectLst/>
                        <a:latin typeface="Times New Roman" panose="02020603050405020304" pitchFamily="18" charset="0"/>
                        <a:ea typeface="Calibri" panose="020F0502020204030204" pitchFamily="34" charset="0"/>
                      </a:endParaRPr>
                    </a:p>
                  </a:txBody>
                  <a:tcPr marL="68580" marR="68580" marT="0" marB="0"/>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r>
              <a:tr h="160155">
                <a:tc rowSpan="2" gridSpan="2">
                  <a:txBody>
                    <a:bodyPr/>
                    <a:lstStyle/>
                    <a:p>
                      <a:pPr marL="0" marR="0">
                        <a:spcBef>
                          <a:spcPts val="0"/>
                        </a:spcBef>
                        <a:spcAft>
                          <a:spcPts val="0"/>
                        </a:spcAft>
                      </a:pPr>
                      <a:r>
                        <a:rPr lang="en-US" sz="900">
                          <a:effectLst/>
                        </a:rPr>
                        <a:t> </a:t>
                      </a:r>
                      <a:endParaRPr lang="en-US" sz="1200">
                        <a:effectLst/>
                        <a:latin typeface="Times New Roman" panose="02020603050405020304" pitchFamily="18" charset="0"/>
                        <a:ea typeface="Calibri" panose="020F0502020204030204" pitchFamily="34" charset="0"/>
                      </a:endParaRPr>
                    </a:p>
                  </a:txBody>
                  <a:tcPr marL="68580" marR="68580" marT="0" marB="0"/>
                </a:tc>
                <a:tc rowSpan="2" hMerge="1">
                  <a:txBody>
                    <a:bodyPr/>
                    <a:lstStyle/>
                    <a:p>
                      <a:endParaRPr lang="en-US"/>
                    </a:p>
                  </a:txBody>
                  <a:tcPr/>
                </a:tc>
                <a:tc gridSpan="3">
                  <a:txBody>
                    <a:bodyPr/>
                    <a:lstStyle/>
                    <a:p>
                      <a:pPr marL="0" marR="0" algn="ctr">
                        <a:spcBef>
                          <a:spcPts val="0"/>
                        </a:spcBef>
                        <a:spcAft>
                          <a:spcPts val="0"/>
                        </a:spcAft>
                      </a:pPr>
                      <a:r>
                        <a:rPr lang="en-US" sz="1100">
                          <a:effectLst/>
                        </a:rPr>
                        <a:t>R. U. Learning Cycle Two</a:t>
                      </a:r>
                      <a:endParaRPr lang="en-US" sz="120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rowSpan="2" gridSpan="2">
                  <a:txBody>
                    <a:bodyPr/>
                    <a:lstStyle/>
                    <a:p>
                      <a:pPr marL="0" marR="0">
                        <a:spcBef>
                          <a:spcPts val="0"/>
                        </a:spcBef>
                        <a:spcAft>
                          <a:spcPts val="0"/>
                        </a:spcAft>
                      </a:pPr>
                      <a:r>
                        <a:rPr lang="en-US" sz="9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tc rowSpan="2" hMerge="1">
                  <a:txBody>
                    <a:bodyPr/>
                    <a:lstStyle/>
                    <a:p>
                      <a:endParaRPr lang="en-US"/>
                    </a:p>
                  </a:txBody>
                  <a:tcPr/>
                </a:tc>
              </a:tr>
              <a:tr h="727979">
                <a:tc gridSpan="2" vMerge="1">
                  <a:txBody>
                    <a:bodyPr/>
                    <a:lstStyle/>
                    <a:p>
                      <a:endParaRPr lang="en-US"/>
                    </a:p>
                  </a:txBody>
                  <a:tcPr/>
                </a:tc>
                <a:tc hMerge="1" vMerge="1">
                  <a:txBody>
                    <a:bodyPr/>
                    <a:lstStyle/>
                    <a:p>
                      <a:endParaRPr lang="en-US"/>
                    </a:p>
                  </a:txBody>
                  <a:tcPr/>
                </a:tc>
                <a:tc>
                  <a:txBody>
                    <a:bodyPr/>
                    <a:lstStyle/>
                    <a:p>
                      <a:pPr marL="342900" marR="0" lvl="0" indent="-342900">
                        <a:spcBef>
                          <a:spcPts val="0"/>
                        </a:spcBef>
                        <a:spcAft>
                          <a:spcPts val="0"/>
                        </a:spcAft>
                        <a:buFont typeface="+mj-lt"/>
                        <a:buAutoNum type="arabicPeriod"/>
                      </a:pPr>
                      <a:r>
                        <a:rPr lang="en-US" sz="1000">
                          <a:effectLst/>
                        </a:rPr>
                        <a:t>Collect &amp; record (3 ILOs)</a:t>
                      </a:r>
                      <a:endParaRPr lang="en-US" sz="1200">
                        <a:effectLst/>
                      </a:endParaRPr>
                    </a:p>
                    <a:p>
                      <a:pPr marL="342900" marR="0" lvl="0" indent="-342900">
                        <a:spcBef>
                          <a:spcPts val="0"/>
                        </a:spcBef>
                        <a:spcAft>
                          <a:spcPts val="0"/>
                        </a:spcAft>
                        <a:buFont typeface="+mj-lt"/>
                        <a:buAutoNum type="arabicPeriod"/>
                      </a:pPr>
                      <a:r>
                        <a:rPr lang="en-US" sz="1000">
                          <a:effectLst/>
                        </a:rPr>
                        <a:t>Complete TASL Year 1 Report</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mj-lt"/>
                        <a:buAutoNum type="arabicPeriod"/>
                      </a:pPr>
                      <a:r>
                        <a:rPr lang="en-US" sz="1000" dirty="0">
                          <a:effectLst/>
                        </a:rPr>
                        <a:t>Analyze and reflect</a:t>
                      </a:r>
                      <a:endParaRPr lang="en-US" sz="1200" dirty="0">
                        <a:effectLst/>
                      </a:endParaRPr>
                    </a:p>
                    <a:p>
                      <a:pPr marL="342900" marR="0" lvl="0" indent="-342900">
                        <a:spcBef>
                          <a:spcPts val="0"/>
                        </a:spcBef>
                        <a:spcAft>
                          <a:spcPts val="0"/>
                        </a:spcAft>
                        <a:buFont typeface="+mj-lt"/>
                        <a:buAutoNum type="arabicPeriod"/>
                      </a:pPr>
                      <a:r>
                        <a:rPr lang="en-US" sz="1000" dirty="0">
                          <a:effectLst/>
                        </a:rPr>
                        <a:t>Plan changes</a:t>
                      </a:r>
                      <a:endParaRPr lang="en-US" sz="1200" dirty="0">
                        <a:effectLst/>
                      </a:endParaRPr>
                    </a:p>
                    <a:p>
                      <a:pPr marL="342900" marR="0" lvl="0" indent="-342900">
                        <a:spcBef>
                          <a:spcPts val="0"/>
                        </a:spcBef>
                        <a:spcAft>
                          <a:spcPts val="0"/>
                        </a:spcAft>
                        <a:buFont typeface="+mj-lt"/>
                        <a:buAutoNum type="arabicPeriod"/>
                      </a:pPr>
                      <a:r>
                        <a:rPr lang="en-US" sz="1000" dirty="0">
                          <a:effectLst/>
                        </a:rPr>
                        <a:t>Complete TASL Year 2 report</a:t>
                      </a:r>
                      <a:endParaRPr lang="en-US" sz="1200" dirty="0">
                        <a:effectLst/>
                      </a:endParaRPr>
                    </a:p>
                    <a:p>
                      <a:pPr marL="342900" marR="0" lvl="0" indent="-342900">
                        <a:spcBef>
                          <a:spcPts val="0"/>
                        </a:spcBef>
                        <a:spcAft>
                          <a:spcPts val="0"/>
                        </a:spcAft>
                        <a:buFont typeface="+mj-lt"/>
                        <a:buAutoNum type="arabicPeriod"/>
                      </a:pPr>
                      <a:r>
                        <a:rPr lang="en-US" sz="1000" dirty="0">
                          <a:effectLst/>
                        </a:rPr>
                        <a:t>Planning for next TASL</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mj-lt"/>
                        <a:buAutoNum type="arabicPeriod"/>
                      </a:pPr>
                      <a:r>
                        <a:rPr lang="en-US" sz="1000" dirty="0">
                          <a:effectLst/>
                        </a:rPr>
                        <a:t>Implement changes</a:t>
                      </a:r>
                      <a:endParaRPr lang="en-US" sz="1200" dirty="0">
                        <a:effectLst/>
                      </a:endParaRPr>
                    </a:p>
                    <a:p>
                      <a:pPr marL="342900" marR="0" lvl="0" indent="-342900">
                        <a:spcBef>
                          <a:spcPts val="0"/>
                        </a:spcBef>
                        <a:spcAft>
                          <a:spcPts val="0"/>
                        </a:spcAft>
                        <a:buFont typeface="+mj-lt"/>
                        <a:buAutoNum type="arabicPeriod"/>
                      </a:pPr>
                      <a:r>
                        <a:rPr lang="en-US" sz="1000" dirty="0">
                          <a:effectLst/>
                        </a:rPr>
                        <a:t>Complete TASL Year 3 Report</a:t>
                      </a:r>
                      <a:endParaRPr lang="en-US" sz="1200" dirty="0">
                        <a:effectLst/>
                        <a:latin typeface="Times New Roman" panose="02020603050405020304" pitchFamily="18" charset="0"/>
                        <a:ea typeface="Calibri" panose="020F0502020204030204" pitchFamily="34" charset="0"/>
                      </a:endParaRPr>
                    </a:p>
                  </a:txBody>
                  <a:tcPr marL="68580" marR="68580" marT="0" marB="0"/>
                </a:tc>
                <a:tc gridSpan="2" vMerge="1">
                  <a:txBody>
                    <a:bodyPr/>
                    <a:lstStyle/>
                    <a:p>
                      <a:endParaRPr lang="en-US"/>
                    </a:p>
                  </a:txBody>
                  <a:tcPr/>
                </a:tc>
                <a:tc hMerge="1" vMerge="1">
                  <a:txBody>
                    <a:bodyPr/>
                    <a:lstStyle/>
                    <a:p>
                      <a:endParaRPr lang="en-US"/>
                    </a:p>
                  </a:txBody>
                  <a:tcPr/>
                </a:tc>
              </a:tr>
              <a:tr h="160155">
                <a:tc rowSpan="2" gridSpan="4">
                  <a:txBody>
                    <a:bodyPr/>
                    <a:lstStyle/>
                    <a:p>
                      <a:pPr marL="0" marR="0">
                        <a:spcBef>
                          <a:spcPts val="0"/>
                        </a:spcBef>
                        <a:spcAft>
                          <a:spcPts val="0"/>
                        </a:spcAft>
                      </a:pPr>
                      <a:r>
                        <a:rPr lang="en-US" sz="9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3">
                  <a:txBody>
                    <a:bodyPr/>
                    <a:lstStyle/>
                    <a:p>
                      <a:pPr marL="0" marR="0" algn="ctr">
                        <a:spcBef>
                          <a:spcPts val="0"/>
                        </a:spcBef>
                        <a:spcAft>
                          <a:spcPts val="0"/>
                        </a:spcAft>
                      </a:pPr>
                      <a:r>
                        <a:rPr lang="en-US" sz="1100">
                          <a:effectLst/>
                        </a:rPr>
                        <a:t>R. U. Learning Cycle Three</a:t>
                      </a:r>
                      <a:endParaRPr lang="en-US" sz="120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r>
              <a:tr h="1177831">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342900" marR="0" lvl="0" indent="-342900">
                        <a:spcBef>
                          <a:spcPts val="0"/>
                        </a:spcBef>
                        <a:spcAft>
                          <a:spcPts val="0"/>
                        </a:spcAft>
                        <a:buFont typeface="+mj-lt"/>
                        <a:buAutoNum type="arabicPeriod"/>
                      </a:pPr>
                      <a:r>
                        <a:rPr lang="en-US" sz="1000">
                          <a:effectLst/>
                        </a:rPr>
                        <a:t>Collect &amp; record (3 ILOs)</a:t>
                      </a:r>
                      <a:endParaRPr lang="en-US" sz="1200">
                        <a:effectLst/>
                      </a:endParaRPr>
                    </a:p>
                    <a:p>
                      <a:pPr marL="342900" marR="0" lvl="0" indent="-342900">
                        <a:spcBef>
                          <a:spcPts val="0"/>
                        </a:spcBef>
                        <a:spcAft>
                          <a:spcPts val="0"/>
                        </a:spcAft>
                        <a:buFont typeface="+mj-lt"/>
                        <a:buAutoNum type="arabicPeriod"/>
                      </a:pPr>
                      <a:r>
                        <a:rPr lang="en-US" sz="1000">
                          <a:effectLst/>
                        </a:rPr>
                        <a:t>Complete TASL Year 1 Report</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mj-lt"/>
                        <a:buAutoNum type="arabicPeriod"/>
                      </a:pPr>
                      <a:r>
                        <a:rPr lang="en-US" sz="1000" dirty="0">
                          <a:effectLst/>
                        </a:rPr>
                        <a:t>Analyze and reflect</a:t>
                      </a:r>
                      <a:endParaRPr lang="en-US" sz="1200" dirty="0">
                        <a:effectLst/>
                      </a:endParaRPr>
                    </a:p>
                    <a:p>
                      <a:pPr marL="342900" marR="0" lvl="0" indent="-342900">
                        <a:spcBef>
                          <a:spcPts val="0"/>
                        </a:spcBef>
                        <a:spcAft>
                          <a:spcPts val="0"/>
                        </a:spcAft>
                        <a:buFont typeface="+mj-lt"/>
                        <a:buAutoNum type="arabicPeriod"/>
                      </a:pPr>
                      <a:r>
                        <a:rPr lang="en-US" sz="1000" dirty="0">
                          <a:effectLst/>
                        </a:rPr>
                        <a:t>Plan changes</a:t>
                      </a:r>
                      <a:endParaRPr lang="en-US" sz="1200" dirty="0">
                        <a:effectLst/>
                      </a:endParaRPr>
                    </a:p>
                    <a:p>
                      <a:pPr marL="342900" marR="0" lvl="0" indent="-342900">
                        <a:spcBef>
                          <a:spcPts val="0"/>
                        </a:spcBef>
                        <a:spcAft>
                          <a:spcPts val="0"/>
                        </a:spcAft>
                        <a:buFont typeface="+mj-lt"/>
                        <a:buAutoNum type="arabicPeriod"/>
                      </a:pPr>
                      <a:r>
                        <a:rPr lang="en-US" sz="1000" dirty="0">
                          <a:effectLst/>
                        </a:rPr>
                        <a:t>Complete TASL Year 2 report</a:t>
                      </a:r>
                      <a:endParaRPr lang="en-US" sz="1200" dirty="0">
                        <a:effectLst/>
                      </a:endParaRPr>
                    </a:p>
                    <a:p>
                      <a:pPr marL="342900" marR="0" lvl="0" indent="-342900">
                        <a:spcBef>
                          <a:spcPts val="0"/>
                        </a:spcBef>
                        <a:spcAft>
                          <a:spcPts val="0"/>
                        </a:spcAft>
                        <a:buFont typeface="+mj-lt"/>
                        <a:buAutoNum type="arabicPeriod"/>
                      </a:pPr>
                      <a:r>
                        <a:rPr lang="en-US" sz="1000" dirty="0">
                          <a:effectLst/>
                        </a:rPr>
                        <a:t>Planning for next TASL</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mj-lt"/>
                        <a:buAutoNum type="arabicPeriod"/>
                      </a:pPr>
                      <a:r>
                        <a:rPr lang="en-US" sz="1000" dirty="0">
                          <a:effectLst/>
                        </a:rPr>
                        <a:t>Implement changes</a:t>
                      </a:r>
                      <a:endParaRPr lang="en-US" sz="1200" dirty="0">
                        <a:effectLst/>
                      </a:endParaRPr>
                    </a:p>
                    <a:p>
                      <a:pPr marL="342900" marR="0" lvl="0" indent="-342900">
                        <a:spcBef>
                          <a:spcPts val="0"/>
                        </a:spcBef>
                        <a:spcAft>
                          <a:spcPts val="0"/>
                        </a:spcAft>
                        <a:buFont typeface="+mj-lt"/>
                        <a:buAutoNum type="arabicPeriod"/>
                      </a:pPr>
                      <a:r>
                        <a:rPr lang="en-US" sz="1000" dirty="0">
                          <a:effectLst/>
                        </a:rPr>
                        <a:t>Complete TASL Year 3 Report</a:t>
                      </a:r>
                      <a:endParaRPr lang="en-US"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graphicFrame>
        <p:nvGraphicFramePr>
          <p:cNvPr id="77" name="Table 76"/>
          <p:cNvGraphicFramePr>
            <a:graphicFrameLocks noGrp="1"/>
          </p:cNvGraphicFramePr>
          <p:nvPr>
            <p:extLst>
              <p:ext uri="{D42A27DB-BD31-4B8C-83A1-F6EECF244321}">
                <p14:modId xmlns:p14="http://schemas.microsoft.com/office/powerpoint/2010/main" val="3286263415"/>
              </p:ext>
            </p:extLst>
          </p:nvPr>
        </p:nvGraphicFramePr>
        <p:xfrm>
          <a:off x="9543792" y="31247599"/>
          <a:ext cx="6465465" cy="5527725"/>
        </p:xfrm>
        <a:graphic>
          <a:graphicData uri="http://schemas.openxmlformats.org/drawingml/2006/table">
            <a:tbl>
              <a:tblPr firstRow="1" firstCol="1" bandRow="1">
                <a:tableStyleId>{5C22544A-7EE6-4342-B048-85BDC9FD1C3A}</a:tableStyleId>
              </a:tblPr>
              <a:tblGrid>
                <a:gridCol w="1577261"/>
                <a:gridCol w="4888204"/>
              </a:tblGrid>
              <a:tr h="190611">
                <a:tc>
                  <a:txBody>
                    <a:bodyPr/>
                    <a:lstStyle/>
                    <a:p>
                      <a:pPr marL="0" marR="0">
                        <a:spcBef>
                          <a:spcPts val="0"/>
                        </a:spcBef>
                        <a:spcAft>
                          <a:spcPts val="0"/>
                        </a:spcAft>
                      </a:pPr>
                      <a:r>
                        <a:rPr lang="en-US" sz="1000" dirty="0">
                          <a:effectLst/>
                        </a:rPr>
                        <a:t>June 8 – 10, 2016</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Assessment Academy Team in Chicago for Team Session I</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June 27,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Draft plan due to HLC Assessment Academy Collaboration Network System</a:t>
                      </a:r>
                      <a:endParaRPr lang="en-US" sz="1200">
                        <a:effectLst/>
                        <a:latin typeface="Times New Roman" panose="02020603050405020304" pitchFamily="18" charset="0"/>
                        <a:ea typeface="Calibri" panose="020F0502020204030204" pitchFamily="34" charset="0"/>
                      </a:endParaRPr>
                    </a:p>
                  </a:txBody>
                  <a:tcPr marL="68580" marR="68580" marT="0" marB="0"/>
                </a:tc>
              </a:tr>
              <a:tr h="381224">
                <a:tc>
                  <a:txBody>
                    <a:bodyPr/>
                    <a:lstStyle/>
                    <a:p>
                      <a:pPr marL="0" marR="0">
                        <a:spcBef>
                          <a:spcPts val="0"/>
                        </a:spcBef>
                        <a:spcAft>
                          <a:spcPts val="0"/>
                        </a:spcAft>
                      </a:pPr>
                      <a:r>
                        <a:rPr lang="en-US" sz="1000">
                          <a:effectLst/>
                        </a:rPr>
                        <a:t>June 13 – Aug 12,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UAC and Assessment Academy Team Finalize University Assessment Outline - Draft by July 13</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July 18,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UAC members begin communicating about Fall Semester mapping project</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August 12,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Coordinators send to faculty advanced communication</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Aug 15,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DRAFT assessment plan available for University community review &amp; feedback.</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Aug 17,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DRAFT assessment plan presented as concept to RUAC</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Sept 30,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Last day for community feedback</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Oct 12,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DRAFT plan to RUAC for affirmation</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Oct 14,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Revised plan to Provost &amp; Cabinet for approval</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Oct 17,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Cabinet deliberation and possible approval</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Oct 28,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Affirmation vote requested from college faculty bodies by this date</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October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Mid Semester Check In on Mapping</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Nov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UAC and CETL Training Needs Assessment</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Dec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dirty="0">
                          <a:effectLst/>
                        </a:rPr>
                        <a:t>Map 1 and Map 2 are due</a:t>
                      </a:r>
                      <a:endParaRPr lang="en-US" sz="1200" dirty="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Dec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End of semester check in</a:t>
                      </a:r>
                      <a:endParaRPr lang="en-US" sz="1200">
                        <a:effectLst/>
                        <a:latin typeface="Times New Roman" panose="02020603050405020304" pitchFamily="18" charset="0"/>
                        <a:ea typeface="Calibri" panose="020F0502020204030204" pitchFamily="34" charset="0"/>
                      </a:endParaRPr>
                    </a:p>
                  </a:txBody>
                  <a:tcPr marL="68580" marR="68580" marT="0" marB="0"/>
                </a:tc>
              </a:tr>
              <a:tr h="381224">
                <a:tc>
                  <a:txBody>
                    <a:bodyPr/>
                    <a:lstStyle/>
                    <a:p>
                      <a:pPr marL="0" marR="0">
                        <a:spcBef>
                          <a:spcPts val="0"/>
                        </a:spcBef>
                        <a:spcAft>
                          <a:spcPts val="0"/>
                        </a:spcAft>
                      </a:pPr>
                      <a:r>
                        <a:rPr lang="en-US" sz="1000">
                          <a:effectLst/>
                        </a:rPr>
                        <a:t>Dec 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End-of-semester newsletter disseminated University-wide regarding progress, learning &amp; use of data</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Jan,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Start BI integration conversation</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Feb 1 – Mar 15,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Communication &amp; Training for co-curricular units</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Mar,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Implementation for co-curricular units</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Mar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Mid semester check in on report one and two – co-curricular</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Mar,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Mid semester check in on report one and two - instructional</a:t>
                      </a:r>
                      <a:endParaRPr lang="en-US" sz="1200">
                        <a:effectLst/>
                        <a:latin typeface="Times New Roman" panose="02020603050405020304" pitchFamily="18" charset="0"/>
                        <a:ea typeface="Calibri" panose="020F0502020204030204" pitchFamily="34" charset="0"/>
                      </a:endParaRPr>
                    </a:p>
                  </a:txBody>
                  <a:tcPr marL="68580" marR="68580" marT="0" marB="0"/>
                </a:tc>
              </a:tr>
              <a:tr h="381224">
                <a:tc>
                  <a:txBody>
                    <a:bodyPr/>
                    <a:lstStyle/>
                    <a:p>
                      <a:pPr marL="0" marR="0">
                        <a:spcBef>
                          <a:spcPts val="0"/>
                        </a:spcBef>
                        <a:spcAft>
                          <a:spcPts val="0"/>
                        </a:spcAft>
                      </a:pPr>
                      <a:r>
                        <a:rPr lang="en-US" sz="1000">
                          <a:effectLst/>
                        </a:rPr>
                        <a:t>May,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dirty="0">
                          <a:effectLst/>
                        </a:rPr>
                        <a:t>End-of-semester disseminated University-wide regarding progress, learning &amp; use of data</a:t>
                      </a:r>
                      <a:endParaRPr lang="en-US" sz="1200" dirty="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May – June,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Communication &amp; training for operational units</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June,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a:effectLst/>
                        </a:rPr>
                        <a:t>Implementation for operational units</a:t>
                      </a:r>
                      <a:endParaRPr lang="en-US" sz="1200">
                        <a:effectLst/>
                        <a:latin typeface="Times New Roman" panose="02020603050405020304" pitchFamily="18" charset="0"/>
                        <a:ea typeface="Calibri" panose="020F0502020204030204" pitchFamily="34" charset="0"/>
                      </a:endParaRPr>
                    </a:p>
                  </a:txBody>
                  <a:tcPr marL="68580" marR="68580" marT="0" marB="0"/>
                </a:tc>
              </a:tr>
              <a:tr h="190611">
                <a:tc>
                  <a:txBody>
                    <a:bodyPr/>
                    <a:lstStyle/>
                    <a:p>
                      <a:pPr marL="0" marR="0">
                        <a:spcBef>
                          <a:spcPts val="0"/>
                        </a:spcBef>
                        <a:spcAft>
                          <a:spcPts val="0"/>
                        </a:spcAft>
                      </a:pPr>
                      <a:r>
                        <a:rPr lang="en-US" sz="1000">
                          <a:effectLst/>
                        </a:rPr>
                        <a:t>Sept, 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000" dirty="0">
                          <a:effectLst/>
                        </a:rPr>
                        <a:t>UAC refines plan based on feedback from operational units</a:t>
                      </a:r>
                      <a:endParaRPr lang="en-US"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78" name="TextBox 77"/>
          <p:cNvSpPr txBox="1"/>
          <p:nvPr/>
        </p:nvSpPr>
        <p:spPr>
          <a:xfrm>
            <a:off x="19888200" y="30549028"/>
            <a:ext cx="10924674" cy="523220"/>
          </a:xfrm>
          <a:prstGeom prst="rect">
            <a:avLst/>
          </a:prstGeom>
          <a:noFill/>
        </p:spPr>
        <p:txBody>
          <a:bodyPr wrap="square" rtlCol="0">
            <a:spAutoFit/>
          </a:bodyPr>
          <a:lstStyle/>
          <a:p>
            <a:pPr algn="ctr"/>
            <a:r>
              <a:rPr lang="en-US" sz="2800" b="1" dirty="0"/>
              <a:t>Champions, Expansion, and… Whoops!</a:t>
            </a:r>
          </a:p>
        </p:txBody>
      </p:sp>
      <p:pic>
        <p:nvPicPr>
          <p:cNvPr id="10" name="Picture 9"/>
          <p:cNvPicPr>
            <a:picLocks noChangeAspect="1"/>
          </p:cNvPicPr>
          <p:nvPr/>
        </p:nvPicPr>
        <p:blipFill>
          <a:blip r:embed="rId18"/>
          <a:stretch>
            <a:fillRect/>
          </a:stretch>
        </p:blipFill>
        <p:spPr>
          <a:xfrm>
            <a:off x="37358917" y="8547641"/>
            <a:ext cx="12979400" cy="4559300"/>
          </a:xfrm>
          <a:prstGeom prst="rect">
            <a:avLst/>
          </a:prstGeom>
        </p:spPr>
      </p:pic>
      <p:sp>
        <p:nvSpPr>
          <p:cNvPr id="72" name="TextBox 71"/>
          <p:cNvSpPr txBox="1"/>
          <p:nvPr/>
        </p:nvSpPr>
        <p:spPr>
          <a:xfrm>
            <a:off x="37358918" y="7946063"/>
            <a:ext cx="12979400" cy="461665"/>
          </a:xfrm>
          <a:prstGeom prst="rect">
            <a:avLst/>
          </a:prstGeom>
          <a:noFill/>
        </p:spPr>
        <p:txBody>
          <a:bodyPr wrap="square" rtlCol="0">
            <a:spAutoFit/>
          </a:bodyPr>
          <a:lstStyle/>
          <a:p>
            <a:pPr algn="ctr"/>
            <a:r>
              <a:rPr lang="en-US" sz="2400" dirty="0" smtClean="0">
                <a:solidFill>
                  <a:srgbClr val="002B49"/>
                </a:solidFill>
                <a:latin typeface="Avenir Heavy"/>
                <a:cs typeface="Avenir Heavy"/>
              </a:rPr>
              <a:t>Institutional Outcomes Report by Degree Program</a:t>
            </a:r>
            <a:endParaRPr lang="en-US" sz="2400" dirty="0">
              <a:solidFill>
                <a:srgbClr val="002B49"/>
              </a:solidFill>
              <a:latin typeface="Avenir Heavy"/>
              <a:cs typeface="Avenir Heavy"/>
            </a:endParaRPr>
          </a:p>
        </p:txBody>
      </p:sp>
      <p:pic>
        <p:nvPicPr>
          <p:cNvPr id="5" name="Pictur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068539" y="24142999"/>
            <a:ext cx="2708228" cy="2708228"/>
          </a:xfrm>
          <a:prstGeom prst="rect">
            <a:avLst/>
          </a:prstGeom>
        </p:spPr>
      </p:pic>
    </p:spTree>
    <p:extLst>
      <p:ext uri="{BB962C8B-B14F-4D97-AF65-F5344CB8AC3E}">
        <p14:creationId xmlns:p14="http://schemas.microsoft.com/office/powerpoint/2010/main" val="3388910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3185</TotalTime>
  <Words>1731</Words>
  <Application>Microsoft Office PowerPoint</Application>
  <PresentationFormat>Custom</PresentationFormat>
  <Paragraphs>248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Joelle Stevens</dc:creator>
  <cp:lastModifiedBy>DiMarco, Natalia N</cp:lastModifiedBy>
  <cp:revision>119</cp:revision>
  <dcterms:created xsi:type="dcterms:W3CDTF">2016-09-29T17:42:02Z</dcterms:created>
  <dcterms:modified xsi:type="dcterms:W3CDTF">2017-04-19T21:15:21Z</dcterms:modified>
</cp:coreProperties>
</file>