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handoutMasterIdLst>
    <p:handoutMasterId r:id="rId3"/>
  </p:handoutMasterIdLst>
  <p:sldIdLst>
    <p:sldId id="256" r:id="rId2"/>
  </p:sldIdLst>
  <p:sldSz cx="43891200" cy="32918400"/>
  <p:notesSz cx="7010400" cy="9271000"/>
  <p:custDataLst>
    <p:tags r:id="rId4"/>
  </p:custDataLst>
  <p:defaultTextStyle>
    <a:defPPr>
      <a:defRPr lang="en-US"/>
    </a:defPPr>
    <a:lvl1pPr marL="0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78198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56396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34594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12797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390995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69197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47394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25593" algn="l" defTabSz="3756396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19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DD1"/>
    <a:srgbClr val="613318"/>
    <a:srgbClr val="ADD632"/>
    <a:srgbClr val="FFCC00"/>
    <a:srgbClr val="000000"/>
    <a:srgbClr val="00334D"/>
    <a:srgbClr val="BD4F19"/>
    <a:srgbClr val="E3DEB8"/>
    <a:srgbClr val="0C799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49" autoAdjust="0"/>
    <p:restoredTop sz="94434" autoAdjust="0"/>
  </p:normalViewPr>
  <p:slideViewPr>
    <p:cSldViewPr snapToGrid="0">
      <p:cViewPr varScale="1">
        <p:scale>
          <a:sx n="23" d="100"/>
          <a:sy n="23" d="100"/>
        </p:scale>
        <p:origin x="-1530" y="-126"/>
      </p:cViewPr>
      <p:guideLst>
        <p:guide orient="horz"/>
        <p:guide pos="19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Analyse\Documents\Sophomore%20Year\2016%20Spring\Research%20Methods\Figure%20for%20Hypothesized%20Result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Analyse\Documents\Sophomore%20Year\2016%20Spring\Research%20Methods\Figure%20of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583328028784843E-2"/>
          <c:y val="0"/>
          <c:w val="0.85559156011919291"/>
          <c:h val="0.80768414707877312"/>
        </c:manualLayout>
      </c:layout>
      <c:barChart>
        <c:barDir val="col"/>
        <c:grouping val="clustered"/>
        <c:varyColors val="0"/>
        <c:ser>
          <c:idx val="0"/>
          <c:order val="0"/>
          <c:tx>
            <c:v>Visual</c:v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Control</c:v>
                </c:pt>
                <c:pt idx="1">
                  <c:v>Silent- Concurrent Articulation</c:v>
                </c:pt>
                <c:pt idx="2">
                  <c:v>Verbal- Concurrent Articulation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v>Auditory</c:v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Control</c:v>
                </c:pt>
                <c:pt idx="1">
                  <c:v>Silent- Concurrent Articulation</c:v>
                </c:pt>
                <c:pt idx="2">
                  <c:v>Verbal- Concurrent Articulation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1.5</c:v>
                </c:pt>
                <c:pt idx="1">
                  <c:v>5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152832"/>
        <c:axId val="100154368"/>
      </c:barChart>
      <c:catAx>
        <c:axId val="10015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154368"/>
        <c:crosses val="autoZero"/>
        <c:auto val="1"/>
        <c:lblAlgn val="ctr"/>
        <c:lblOffset val="100"/>
        <c:noMultiLvlLbl val="0"/>
      </c:catAx>
      <c:valAx>
        <c:axId val="100154368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dirty="0"/>
                  <a:t>Number of </a:t>
                </a:r>
                <a:r>
                  <a:rPr lang="en-US" sz="3200" dirty="0" smtClean="0"/>
                  <a:t>Mis</a:t>
                </a:r>
                <a:r>
                  <a:rPr lang="en-US" sz="3200" baseline="0" dirty="0" smtClean="0"/>
                  <a:t>s</a:t>
                </a:r>
                <a:r>
                  <a:rPr lang="en-US" sz="3200" dirty="0" smtClean="0"/>
                  <a:t>pelled </a:t>
                </a:r>
                <a:r>
                  <a:rPr lang="en-US" sz="3200" dirty="0"/>
                  <a:t>Words</a:t>
                </a:r>
              </a:p>
            </c:rich>
          </c:tx>
          <c:layout>
            <c:manualLayout>
              <c:xMode val="edge"/>
              <c:yMode val="edge"/>
              <c:x val="2.2521008145226649E-2"/>
              <c:y val="0.1326480499045369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crossAx val="1001528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30823923970288025"/>
          <c:y val="0.17021685110013085"/>
          <c:w val="0.27999605441476677"/>
          <c:h val="0.142210062446982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025857485583396E-2"/>
          <c:y val="2.862199223666885E-2"/>
          <c:w val="0.75484741895690088"/>
          <c:h val="0.766652885995607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Visual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Sheet1!$B$8:$B$10</c:f>
                <c:numCache>
                  <c:formatCode>General</c:formatCode>
                  <c:ptCount val="3"/>
                  <c:pt idx="0">
                    <c:v>0.63</c:v>
                  </c:pt>
                  <c:pt idx="1">
                    <c:v>0.7</c:v>
                  </c:pt>
                  <c:pt idx="2">
                    <c:v>0.67</c:v>
                  </c:pt>
                </c:numCache>
              </c:numRef>
            </c:plus>
            <c:minus>
              <c:numRef>
                <c:f>Sheet1!$B$8:$B$10</c:f>
                <c:numCache>
                  <c:formatCode>General</c:formatCode>
                  <c:ptCount val="3"/>
                  <c:pt idx="0">
                    <c:v>0.63</c:v>
                  </c:pt>
                  <c:pt idx="1">
                    <c:v>0.7</c:v>
                  </c:pt>
                  <c:pt idx="2">
                    <c:v>0.67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Control</c:v>
                </c:pt>
                <c:pt idx="1">
                  <c:v>Silent- Concurrent Articulation</c:v>
                </c:pt>
                <c:pt idx="2">
                  <c:v>Verbal- Concurrent Articulation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2.2200000000000002</c:v>
                </c:pt>
                <c:pt idx="1">
                  <c:v>4.0599999999999996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Auditory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Sheet1!$C$8:$C$10</c:f>
                <c:numCache>
                  <c:formatCode>General</c:formatCode>
                  <c:ptCount val="3"/>
                  <c:pt idx="0">
                    <c:v>0.4</c:v>
                  </c:pt>
                  <c:pt idx="1">
                    <c:v>0.56999999999999995</c:v>
                  </c:pt>
                  <c:pt idx="2">
                    <c:v>0.61</c:v>
                  </c:pt>
                </c:numCache>
              </c:numRef>
            </c:plus>
            <c:minus>
              <c:numRef>
                <c:f>Sheet1!$C$8:$C$10</c:f>
                <c:numCache>
                  <c:formatCode>General</c:formatCode>
                  <c:ptCount val="3"/>
                  <c:pt idx="0">
                    <c:v>0.4</c:v>
                  </c:pt>
                  <c:pt idx="1">
                    <c:v>0.56999999999999995</c:v>
                  </c:pt>
                  <c:pt idx="2">
                    <c:v>0.61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Control</c:v>
                </c:pt>
                <c:pt idx="1">
                  <c:v>Silent- Concurrent Articulation</c:v>
                </c:pt>
                <c:pt idx="2">
                  <c:v>Verbal- Concurrent Articulation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4.33</c:v>
                </c:pt>
                <c:pt idx="1">
                  <c:v>6.06</c:v>
                </c:pt>
                <c:pt idx="2">
                  <c:v>6.11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492800"/>
        <c:axId val="100494336"/>
      </c:barChart>
      <c:catAx>
        <c:axId val="10049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494336"/>
        <c:crosses val="autoZero"/>
        <c:auto val="1"/>
        <c:lblAlgn val="ctr"/>
        <c:lblOffset val="100"/>
        <c:noMultiLvlLbl val="0"/>
      </c:catAx>
      <c:valAx>
        <c:axId val="100494336"/>
        <c:scaling>
          <c:orientation val="minMax"/>
          <c:max val="1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Misspelled Words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49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4556474190726161"/>
          <c:y val="9.3170749489647139E-2"/>
          <c:w val="0.28776859142607175"/>
          <c:h val="0.15625109361329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6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302F586B-0015-43FB-918D-31E1A09780E3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05841"/>
            <a:ext cx="3037840" cy="46355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5F29C2D4-4424-41A2-A90C-29D31B733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1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3985311" y="2215328"/>
            <a:ext cx="33233240" cy="2937440"/>
          </a:xfr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baseline="0">
                <a:solidFill>
                  <a:schemeClr val="tx2"/>
                </a:solidFill>
                <a:latin typeface="Franklin Gothic Heavy" pitchFamily="34" charset="0"/>
              </a:defRPr>
            </a:lvl1pPr>
            <a:lvl2pPr marL="1880543" indent="0">
              <a:buFontTx/>
              <a:buNone/>
              <a:defRPr/>
            </a:lvl2pPr>
            <a:lvl3pPr marL="3761086" indent="0">
              <a:buFontTx/>
              <a:buNone/>
              <a:defRPr/>
            </a:lvl3pPr>
            <a:lvl4pPr marL="5641629" indent="0">
              <a:buFontTx/>
              <a:buNone/>
              <a:defRPr/>
            </a:lvl4pPr>
            <a:lvl5pPr marL="7522172" indent="0">
              <a:buFontTx/>
              <a:buNone/>
              <a:defRPr/>
            </a:lvl5pPr>
          </a:lstStyle>
          <a:p>
            <a:pPr marL="0" marR="0" lvl="0" indent="0" algn="ctr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mtClean="0"/>
              <a:t>This is a Scientific Poster Template created by Graphicsland &amp; </a:t>
            </a:r>
            <a:br>
              <a:rPr lang="en-US" smtClean="0"/>
            </a:br>
            <a:r>
              <a:rPr lang="en-US" smtClean="0"/>
              <a:t>MakeSigns.com. Your poster title would go on these lines. Click to edit Master text styles.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3985311" y="5193661"/>
            <a:ext cx="33233240" cy="1507586"/>
          </a:xfrm>
        </p:spPr>
        <p:txBody>
          <a:bodyPr lIns="0" tIns="0" rIns="0" bIns="0">
            <a:norm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baseline="0">
                <a:solidFill>
                  <a:schemeClr val="tx2"/>
                </a:solidFill>
                <a:latin typeface="Franklin Gothic Heavy" pitchFamily="34" charset="0"/>
              </a:defRPr>
            </a:lvl1pPr>
            <a:lvl2pPr marL="1880543" indent="0">
              <a:buFontTx/>
              <a:buNone/>
              <a:defRPr/>
            </a:lvl2pPr>
            <a:lvl3pPr marL="3761086" indent="0">
              <a:buFontTx/>
              <a:buNone/>
              <a:defRPr/>
            </a:lvl3pPr>
            <a:lvl4pPr marL="5641629" indent="0">
              <a:buFontTx/>
              <a:buNone/>
              <a:defRPr/>
            </a:lvl4pPr>
            <a:lvl5pPr marL="7522172" indent="0">
              <a:buFontTx/>
              <a:buNone/>
              <a:defRPr/>
            </a:lvl5pPr>
          </a:lstStyle>
          <a:p>
            <a:pPr marL="0" marR="0" lvl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lang="en-US" sz="4800" smtClean="0">
                <a:solidFill>
                  <a:schemeClr val="tx2"/>
                </a:solidFill>
                <a:latin typeface="Franklin Gothic Medium" pitchFamily="34" charset="0"/>
              </a:rPr>
              <a:t>Author’s Name Here; University Name Here</a:t>
            </a:r>
          </a:p>
        </p:txBody>
      </p:sp>
    </p:spTree>
    <p:extLst>
      <p:ext uri="{BB962C8B-B14F-4D97-AF65-F5344CB8AC3E}">
        <p14:creationId xmlns:p14="http://schemas.microsoft.com/office/powerpoint/2010/main" val="25695573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2483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1" y="1318264"/>
            <a:ext cx="9875520" cy="28087321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4"/>
            <a:ext cx="28895039" cy="28087321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722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1252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7"/>
            <a:ext cx="37307521" cy="6537960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1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4"/>
            <a:ext cx="37307521" cy="720089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054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108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163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21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271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325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380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434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4067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2"/>
            <a:ext cx="19385280" cy="21724623"/>
          </a:xfrm>
        </p:spPr>
        <p:txBody>
          <a:bodyPr/>
          <a:lstStyle>
            <a:defPPr>
              <a:defRPr kern="1200" smtId="4294967295"/>
            </a:defPPr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1" y="7680962"/>
            <a:ext cx="19385280" cy="21724623"/>
          </a:xfrm>
        </p:spPr>
        <p:txBody>
          <a:bodyPr/>
          <a:lstStyle>
            <a:defPPr>
              <a:defRPr kern="1200" smtId="4294967295"/>
            </a:defPPr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277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3"/>
            <a:ext cx="19392902" cy="307085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5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3"/>
          </a:xfrm>
        </p:spPr>
        <p:txBody>
          <a:bodyPr/>
          <a:lstStyle>
            <a:defPPr>
              <a:defRPr kern="1200" smtId="4294967295"/>
            </a:defPPr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1" y="7368543"/>
            <a:ext cx="19400520" cy="307085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5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1" y="10439400"/>
            <a:ext cx="19400520" cy="18966183"/>
          </a:xfrm>
        </p:spPr>
        <p:txBody>
          <a:bodyPr/>
          <a:lstStyle>
            <a:defPPr>
              <a:defRPr kern="1200" smtId="4294967295"/>
            </a:defPPr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3302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1450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1478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7" y="1310640"/>
            <a:ext cx="14439902" cy="5577840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39" y="1310641"/>
            <a:ext cx="24536400" cy="28094942"/>
          </a:xfrm>
        </p:spPr>
        <p:txBody>
          <a:bodyPr/>
          <a:lstStyle>
            <a:defPPr>
              <a:defRPr kern="1200" smtId="4294967295"/>
            </a:defPPr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7" y="6888481"/>
            <a:ext cx="14439902" cy="22517103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5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4970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1" cy="2720343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1" cy="19751039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3200"/>
            </a:lvl1pPr>
            <a:lvl2pPr marL="1880543" indent="0">
              <a:buNone/>
              <a:defRPr sz="11500"/>
            </a:lvl2pPr>
            <a:lvl3pPr marL="3761086" indent="0">
              <a:buNone/>
              <a:defRPr sz="9900"/>
            </a:lvl3pPr>
            <a:lvl4pPr marL="5641630" indent="0">
              <a:buNone/>
              <a:defRPr sz="8200"/>
            </a:lvl4pPr>
            <a:lvl5pPr marL="7522173" indent="0">
              <a:buNone/>
              <a:defRPr sz="8200"/>
            </a:lvl5pPr>
            <a:lvl6pPr marL="9402716" indent="0">
              <a:buNone/>
              <a:defRPr sz="8200"/>
            </a:lvl6pPr>
            <a:lvl7pPr marL="11283259" indent="0">
              <a:buNone/>
              <a:defRPr sz="8200"/>
            </a:lvl7pPr>
            <a:lvl8pPr marL="13163803" indent="0">
              <a:buNone/>
              <a:defRPr sz="8200"/>
            </a:lvl8pPr>
            <a:lvl9pPr marL="15044345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3"/>
            <a:ext cx="26334721" cy="386333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5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D3EE5B7-680E-44FF-962F-3113FAB5030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261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79" cy="5486400"/>
          </a:xfrm>
          <a:prstGeom prst="rect">
            <a:avLst/>
          </a:prstGeom>
        </p:spPr>
        <p:txBody>
          <a:bodyPr vert="horz" lIns="376108" tIns="188056" rIns="376108" bIns="188056" rtlCol="0" anchor="ctr">
            <a:normAutofit/>
          </a:bodyPr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79" cy="21724623"/>
          </a:xfrm>
          <a:prstGeom prst="rect">
            <a:avLst/>
          </a:prstGeom>
        </p:spPr>
        <p:txBody>
          <a:bodyPr vert="horz" lIns="376108" tIns="188056" rIns="376108" bIns="188056" rtlCol="0"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8"/>
            <a:ext cx="10241280" cy="1752600"/>
          </a:xfrm>
          <a:prstGeom prst="rect">
            <a:avLst/>
          </a:prstGeom>
        </p:spPr>
        <p:txBody>
          <a:bodyPr vert="horz" lIns="376108" tIns="188056" rIns="376108" bIns="188056" rtlCol="0" anchor="ctr"/>
          <a:lstStyle>
            <a:defPPr>
              <a:defRPr kern="1200" smtId="4294967295"/>
            </a:defPPr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EE5B7-680E-44FF-962F-3113FAB5030E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1" y="30510488"/>
            <a:ext cx="13898880" cy="1752600"/>
          </a:xfrm>
          <a:prstGeom prst="rect">
            <a:avLst/>
          </a:prstGeom>
        </p:spPr>
        <p:txBody>
          <a:bodyPr vert="horz" lIns="376108" tIns="188056" rIns="376108" bIns="188056" rtlCol="0" anchor="ctr"/>
          <a:lstStyle>
            <a:defPPr>
              <a:defRPr kern="1200" smtId="4294967295"/>
            </a:defPPr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1" y="30510488"/>
            <a:ext cx="10241280" cy="1752600"/>
          </a:xfrm>
          <a:prstGeom prst="rect">
            <a:avLst/>
          </a:prstGeom>
        </p:spPr>
        <p:txBody>
          <a:bodyPr vert="horz" lIns="376108" tIns="188056" rIns="376108" bIns="188056" rtlCol="0" anchor="ctr"/>
          <a:lstStyle>
            <a:defPPr>
              <a:defRPr kern="1200" smtId="4294967295"/>
            </a:defPPr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6C12-88B7-467E-AE43-45481E62899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16200000">
            <a:off x="-9245600" y="16459200"/>
            <a:ext cx="15367000" cy="1562100"/>
          </a:xfrm>
          <a:prstGeom prst="rect">
            <a:avLst/>
          </a:prstGeom>
        </p:spPr>
      </p:pic>
      <p:pic>
        <p:nvPicPr>
          <p:cNvPr id="8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5400000">
            <a:off x="37769800" y="16459200"/>
            <a:ext cx="15367000" cy="1562100"/>
          </a:xfrm>
          <a:prstGeom prst="rect">
            <a:avLst/>
          </a:prstGeom>
        </p:spPr>
      </p:pic>
      <p:pic>
        <p:nvPicPr>
          <p:cNvPr id="9" name="New picture"/>
          <p:cNvPicPr/>
          <p:nvPr/>
        </p:nvPicPr>
        <p:blipFill dpi="0">
          <a:blip r:embed="rId14"/>
          <a:stretch>
            <a:fillRect/>
          </a:stretch>
        </p:blipFill>
        <p:spPr>
          <a:xfrm>
            <a:off x="57150" y="33426400"/>
            <a:ext cx="43776900" cy="2019300"/>
          </a:xfrm>
          <a:prstGeom prst="rect">
            <a:avLst/>
          </a:prstGeom>
        </p:spPr>
      </p:pic>
      <p:sp>
        <p:nvSpPr>
          <p:cNvPr id="10" name="New shape"/>
          <p:cNvSpPr/>
          <p:nvPr/>
        </p:nvSpPr>
        <p:spPr>
          <a:xfrm>
            <a:off x="57150" y="33997900"/>
            <a:ext cx="21945600" cy="127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l"/>
            <a:r>
              <a:rPr sz="6360" smtId="4294967295">
                <a:solidFill>
                  <a:srgbClr val="808080"/>
                </a:solidFill>
              </a:rPr>
              <a:t>Template ID: bluegreenwave  Size: 36x48</a:t>
            </a:r>
          </a:p>
        </p:txBody>
      </p:sp>
    </p:spTree>
    <p:extLst>
      <p:ext uri="{BB962C8B-B14F-4D97-AF65-F5344CB8AC3E}">
        <p14:creationId xmlns:p14="http://schemas.microsoft.com/office/powerpoint/2010/main" val="265923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ransition/>
  <p:txStyles>
    <p:titleStyle>
      <a:defPPr>
        <a:defRPr kern="1200" smtId="4294967295"/>
      </a:defPPr>
      <a:lvl1pPr algn="ctr" defTabSz="3761086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>
        <a:defRPr kern="1200" smtId="4294967295"/>
      </a:defPPr>
      <a:lvl1pPr marL="1410405" indent="-1410405" algn="l" defTabSz="3761086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5884" indent="-1175341" algn="l" defTabSz="3761086" rtl="0" eaLnBrk="1" latinLnBrk="0" hangingPunct="1">
        <a:spcBef>
          <a:spcPct val="20000"/>
        </a:spcBef>
        <a:buFont typeface="Arial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1358" indent="-940272" algn="l" defTabSz="3761086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1901" indent="-940272" algn="l" defTabSz="3761086" rtl="0" eaLnBrk="1" latinLnBrk="0" hangingPunct="1">
        <a:spcBef>
          <a:spcPct val="20000"/>
        </a:spcBef>
        <a:buFont typeface="Arial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2444" indent="-940272" algn="l" defTabSz="3761086" rtl="0" eaLnBrk="1" latinLnBrk="0" hangingPunct="1">
        <a:spcBef>
          <a:spcPct val="20000"/>
        </a:spcBef>
        <a:buFont typeface="Arial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2988" indent="-940272" algn="l" defTabSz="3761086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3531" indent="-940272" algn="l" defTabSz="3761086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4074" indent="-940272" algn="l" defTabSz="3761086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4617" indent="-940272" algn="l" defTabSz="3761086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543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086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1630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2173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2716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3259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3803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4345" algn="l" defTabSz="3761086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lowchart: Document 34"/>
          <p:cNvSpPr/>
          <p:nvPr/>
        </p:nvSpPr>
        <p:spPr>
          <a:xfrm rot="10800000">
            <a:off x="-9" y="-5"/>
            <a:ext cx="43891194" cy="21183605"/>
          </a:xfrm>
          <a:prstGeom prst="flowChartDocumen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6000"/>
          </a:p>
        </p:txBody>
      </p:sp>
      <p:sp>
        <p:nvSpPr>
          <p:cNvPr id="38" name="Flowchart: Document 37"/>
          <p:cNvSpPr/>
          <p:nvPr/>
        </p:nvSpPr>
        <p:spPr>
          <a:xfrm rot="10800000">
            <a:off x="-13" y="327044"/>
            <a:ext cx="43891200" cy="20856555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6000"/>
          </a:p>
        </p:txBody>
      </p:sp>
      <p:sp>
        <p:nvSpPr>
          <p:cNvPr id="39" name="Flowchart: Document 70"/>
          <p:cNvSpPr/>
          <p:nvPr/>
        </p:nvSpPr>
        <p:spPr>
          <a:xfrm rot="10800000" flipH="1">
            <a:off x="-28210" y="214593"/>
            <a:ext cx="43919397" cy="20983008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dup0" fmla="*/ 0 w 21600"/>
              <a:gd name="connsiteY0dup0" fmla="*/ 0 h 21495"/>
              <a:gd name="connsiteX1dup0" fmla="*/ 21600 w 21600"/>
              <a:gd name="connsiteY1dup0" fmla="*/ 0 h 21495"/>
              <a:gd name="connsiteX2dup0" fmla="*/ 15601 w 21600"/>
              <a:gd name="connsiteY2dup0" fmla="*/ 18514 h 21495"/>
              <a:gd name="connsiteX3dup0" fmla="*/ 0 w 21600"/>
              <a:gd name="connsiteY3dup0" fmla="*/ 20172 h 21495"/>
              <a:gd name="connsiteX4dup0" fmla="*/ 0 w 21600"/>
              <a:gd name="connsiteY4dup0" fmla="*/ 0 h 21495"/>
              <a:gd name="connsiteX0dup0dup1" fmla="*/ 0 w 15601"/>
              <a:gd name="connsiteY0dup0dup1" fmla="*/ 29 h 21524"/>
              <a:gd name="connsiteX1dup0dup1" fmla="*/ 15591 w 15601"/>
              <a:gd name="connsiteY1dup0dup1" fmla="*/ 0 h 21524"/>
              <a:gd name="connsiteX2dup0dup1" fmla="*/ 15601 w 15601"/>
              <a:gd name="connsiteY2dup0dup1" fmla="*/ 18543 h 21524"/>
              <a:gd name="connsiteX3dup0dup1" fmla="*/ 0 w 15601"/>
              <a:gd name="connsiteY3dup0dup1" fmla="*/ 20201 h 21524"/>
              <a:gd name="connsiteX4dup0dup1" fmla="*/ 0 w 15601"/>
              <a:gd name="connsiteY4dup0dup1" fmla="*/ 29 h 21524"/>
              <a:gd name="connsiteX0dup0dup1dup2" fmla="*/ 0 w 15601"/>
              <a:gd name="connsiteY0dup0dup1dup2" fmla="*/ 29 h 21278"/>
              <a:gd name="connsiteX1dup0dup1dup2" fmla="*/ 15591 w 15601"/>
              <a:gd name="connsiteY1dup0dup1dup2" fmla="*/ 0 h 21278"/>
              <a:gd name="connsiteX2dup0dup1dup2" fmla="*/ 15601 w 15601"/>
              <a:gd name="connsiteY2dup0dup1dup2" fmla="*/ 18543 h 21278"/>
              <a:gd name="connsiteX3dup0dup1dup2" fmla="*/ 0 w 15601"/>
              <a:gd name="connsiteY3dup0dup1dup2" fmla="*/ 20201 h 21278"/>
              <a:gd name="connsiteX4dup0dup1dup2" fmla="*/ 0 w 15601"/>
              <a:gd name="connsiteY4dup0dup1dup2" fmla="*/ 29 h 21278"/>
              <a:gd name="connsiteX0dup0dup1dup2dup3" fmla="*/ 0 w 15601"/>
              <a:gd name="connsiteY0dup0dup1dup2dup3" fmla="*/ 29 h 21156"/>
              <a:gd name="connsiteX1dup0dup1dup2dup3" fmla="*/ 15591 w 15601"/>
              <a:gd name="connsiteY1dup0dup1dup2dup3" fmla="*/ 0 h 21156"/>
              <a:gd name="connsiteX2dup0dup1dup2dup3" fmla="*/ 15601 w 15601"/>
              <a:gd name="connsiteY2dup0dup1dup2dup3" fmla="*/ 18543 h 21156"/>
              <a:gd name="connsiteX3dup0dup1dup2dup3" fmla="*/ 0 w 15601"/>
              <a:gd name="connsiteY3dup0dup1dup2dup3" fmla="*/ 20201 h 21156"/>
              <a:gd name="connsiteX4dup0dup1dup2dup3" fmla="*/ 0 w 15601"/>
              <a:gd name="connsiteY4dup0dup1dup2dup3" fmla="*/ 29 h 21156"/>
              <a:gd name="connsiteX0dup0dup1dup2dup3dup4" fmla="*/ 0 w 15601"/>
              <a:gd name="connsiteY0dup0dup1dup2dup3dup4" fmla="*/ 29 h 21172"/>
              <a:gd name="connsiteX1dup0dup1dup2dup3dup4" fmla="*/ 15591 w 15601"/>
              <a:gd name="connsiteY1dup0dup1dup2dup3dup4" fmla="*/ 0 h 21172"/>
              <a:gd name="connsiteX2dup0dup1dup2dup3dup4" fmla="*/ 15601 w 15601"/>
              <a:gd name="connsiteY2dup0dup1dup2dup3dup4" fmla="*/ 18543 h 21172"/>
              <a:gd name="connsiteX3dup0dup1dup2dup3dup4" fmla="*/ 0 w 15601"/>
              <a:gd name="connsiteY3dup0dup1dup2dup3dup4" fmla="*/ 20201 h 21172"/>
              <a:gd name="connsiteX4dup0dup1dup2dup3dup4" fmla="*/ 0 w 15601"/>
              <a:gd name="connsiteY4dup0dup1dup2dup3dup4" fmla="*/ 29 h 21172"/>
              <a:gd name="connsiteX0dup0dup1dup2dup3dup4dup5" fmla="*/ 0 w 15601"/>
              <a:gd name="connsiteY0dup0dup1dup2dup3dup4dup5" fmla="*/ 29 h 21294"/>
              <a:gd name="connsiteX1dup0dup1dup2dup3dup4dup5" fmla="*/ 15591 w 15601"/>
              <a:gd name="connsiteY1dup0dup1dup2dup3dup4dup5" fmla="*/ 0 h 21294"/>
              <a:gd name="connsiteX2dup0dup1dup2dup3dup4dup5" fmla="*/ 15601 w 15601"/>
              <a:gd name="connsiteY2dup0dup1dup2dup3dup4dup5" fmla="*/ 18543 h 21294"/>
              <a:gd name="connsiteX3dup0dup1dup2dup3dup4dup5" fmla="*/ 0 w 15601"/>
              <a:gd name="connsiteY3dup0dup1dup2dup3dup4dup5" fmla="*/ 20201 h 21294"/>
              <a:gd name="connsiteX4dup0dup1dup2dup3dup4dup5" fmla="*/ 0 w 15601"/>
              <a:gd name="connsiteY4dup0dup1dup2dup3dup4dup5" fmla="*/ 29 h 21294"/>
              <a:gd name="connsiteX0dup0dup1dup2dup3dup4dup5dup6" fmla="*/ 0 w 15601"/>
              <a:gd name="connsiteY0dup0dup1dup2dup3dup4dup5dup6" fmla="*/ 29 h 21270"/>
              <a:gd name="connsiteX1dup0dup1dup2dup3dup4dup5dup6" fmla="*/ 15591 w 15601"/>
              <a:gd name="connsiteY1dup0dup1dup2dup3dup4dup5dup6" fmla="*/ 0 h 21270"/>
              <a:gd name="connsiteX2dup0dup1dup2dup3dup4dup5dup6" fmla="*/ 15601 w 15601"/>
              <a:gd name="connsiteY2dup0dup1dup2dup3dup4dup5dup6" fmla="*/ 18543 h 21270"/>
              <a:gd name="connsiteX3dup0dup1dup2dup3dup4dup5dup6" fmla="*/ 0 w 15601"/>
              <a:gd name="connsiteY3dup0dup1dup2dup3dup4dup5dup6" fmla="*/ 20201 h 21270"/>
              <a:gd name="connsiteX4dup0dup1dup2dup3dup4dup5dup6" fmla="*/ 0 w 15601"/>
              <a:gd name="connsiteY4dup0dup1dup2dup3dup4dup5dup6" fmla="*/ 29 h 21270"/>
              <a:gd name="connsiteX0dup0dup1dup2dup3dup4dup5dup6dup7" fmla="*/ 0 w 15601"/>
              <a:gd name="connsiteY0dup0dup1dup2dup3dup4dup5dup6dup7" fmla="*/ 29 h 21322"/>
              <a:gd name="connsiteX1dup0dup1dup2dup3dup4dup5dup6dup7" fmla="*/ 15591 w 15601"/>
              <a:gd name="connsiteY1dup0dup1dup2dup3dup4dup5dup6dup7" fmla="*/ 0 h 21322"/>
              <a:gd name="connsiteX2dup0dup1dup2dup3dup4dup5dup6dup7" fmla="*/ 15601 w 15601"/>
              <a:gd name="connsiteY2dup0dup1dup2dup3dup4dup5dup6dup7" fmla="*/ 18863 h 21322"/>
              <a:gd name="connsiteX3dup0dup1dup2dup3dup4dup5dup6dup7" fmla="*/ 0 w 15601"/>
              <a:gd name="connsiteY3dup0dup1dup2dup3dup4dup5dup6dup7" fmla="*/ 20201 h 21322"/>
              <a:gd name="connsiteX4dup0dup1dup2dup3dup4dup5dup6dup7" fmla="*/ 0 w 15601"/>
              <a:gd name="connsiteY4dup0dup1dup2dup3dup4dup5dup6dup7" fmla="*/ 29 h 21322"/>
              <a:gd name="connsiteX0dup0dup1dup2dup3dup4dup5dup6dup7dup8" fmla="*/ 0 w 15601"/>
              <a:gd name="connsiteY0dup0dup1dup2dup3dup4dup5dup6dup7dup8" fmla="*/ 29 h 21347"/>
              <a:gd name="connsiteX1dup0dup1dup2dup3dup4dup5dup6dup7dup8" fmla="*/ 15591 w 15601"/>
              <a:gd name="connsiteY1dup0dup1dup2dup3dup4dup5dup6dup7dup8" fmla="*/ 0 h 21347"/>
              <a:gd name="connsiteX2dup0dup1dup2dup3dup4dup5dup6dup7dup8" fmla="*/ 15601 w 15601"/>
              <a:gd name="connsiteY2dup0dup1dup2dup3dup4dup5dup6dup7dup8" fmla="*/ 18863 h 21347"/>
              <a:gd name="connsiteX3dup0dup1dup2dup3dup4dup5dup6dup7dup8" fmla="*/ 0 w 15601"/>
              <a:gd name="connsiteY3dup0dup1dup2dup3dup4dup5dup6dup7dup8" fmla="*/ 20201 h 21347"/>
              <a:gd name="connsiteX4dup0dup1dup2dup3dup4dup5dup6dup7dup8" fmla="*/ 0 w 15601"/>
              <a:gd name="connsiteY4dup0dup1dup2dup3dup4dup5dup6dup7dup8" fmla="*/ 29 h 21347"/>
              <a:gd name="connsiteX0dup0dup1dup2dup3dup4dup5dup6dup7dup8dup9" fmla="*/ 0 w 15601"/>
              <a:gd name="connsiteY0dup0dup1dup2dup3dup4dup5dup6dup7dup8dup9" fmla="*/ 29 h 21222"/>
              <a:gd name="connsiteX1dup0dup1dup2dup3dup4dup5dup6dup7dup8dup9" fmla="*/ 15591 w 15601"/>
              <a:gd name="connsiteY1dup0dup1dup2dup3dup4dup5dup6dup7dup8dup9" fmla="*/ 0 h 21222"/>
              <a:gd name="connsiteX2dup0dup1dup2dup3dup4dup5dup6dup7dup8dup9" fmla="*/ 15601 w 15601"/>
              <a:gd name="connsiteY2dup0dup1dup2dup3dup4dup5dup6dup7dup8dup9" fmla="*/ 18863 h 21222"/>
              <a:gd name="connsiteX3dup0dup1dup2dup3dup4dup5dup6dup7dup8dup9" fmla="*/ 0 w 15601"/>
              <a:gd name="connsiteY3dup0dup1dup2dup3dup4dup5dup6dup7dup8dup9" fmla="*/ 20201 h 21222"/>
              <a:gd name="connsiteX4dup0dup1dup2dup3dup4dup5dup6dup7dup8dup9" fmla="*/ 0 w 15601"/>
              <a:gd name="connsiteY4dup0dup1dup2dup3dup4dup5dup6dup7dup8dup9" fmla="*/ 29 h 21222"/>
              <a:gd name="connsiteX0dup0dup1dup2dup3dup4dup5dup6dup7dup8dup9dup10" fmla="*/ 0 w 15601"/>
              <a:gd name="connsiteY0dup0dup1dup2dup3dup4dup5dup6dup7dup8dup9dup10" fmla="*/ 29 h 21210"/>
              <a:gd name="connsiteX1dup0dup1dup2dup3dup4dup5dup6dup7dup8dup9dup10" fmla="*/ 15591 w 15601"/>
              <a:gd name="connsiteY1dup0dup1dup2dup3dup4dup5dup6dup7dup8dup9dup10" fmla="*/ 0 h 21210"/>
              <a:gd name="connsiteX2dup0dup1dup2dup3dup4dup5dup6dup7dup8dup9dup10" fmla="*/ 15601 w 15601"/>
              <a:gd name="connsiteY2dup0dup1dup2dup3dup4dup5dup6dup7dup8dup9dup10" fmla="*/ 18863 h 21210"/>
              <a:gd name="connsiteX3dup0dup1dup2dup3dup4dup5dup6dup7dup8dup9dup10" fmla="*/ 0 w 15601"/>
              <a:gd name="connsiteY3dup0dup1dup2dup3dup4dup5dup6dup7dup8dup9dup10" fmla="*/ 20201 h 21210"/>
              <a:gd name="connsiteX4dup0dup1dup2dup3dup4dup5dup6dup7dup8dup9dup10" fmla="*/ 0 w 15601"/>
              <a:gd name="connsiteY4dup0dup1dup2dup3dup4dup5dup6dup7dup8dup9dup10" fmla="*/ 29 h 21210"/>
              <a:gd name="connsiteX0dup0dup1dup2dup3dup4dup5dup6dup7dup8dup9dup10dup11" fmla="*/ 0 w 15601"/>
              <a:gd name="connsiteY0dup0dup1dup2dup3dup4dup5dup6dup7dup8dup9dup10dup11" fmla="*/ 29 h 21275"/>
              <a:gd name="connsiteX1dup0dup1dup2dup3dup4dup5dup6dup7dup8dup9dup10dup11" fmla="*/ 15591 w 15601"/>
              <a:gd name="connsiteY1dup0dup1dup2dup3dup4dup5dup6dup7dup8dup9dup10dup11" fmla="*/ 0 h 21275"/>
              <a:gd name="connsiteX2dup0dup1dup2dup3dup4dup5dup6dup7dup8dup9dup10dup11" fmla="*/ 15601 w 15601"/>
              <a:gd name="connsiteY2dup0dup1dup2dup3dup4dup5dup6dup7dup8dup9dup10dup11" fmla="*/ 19241 h 21275"/>
              <a:gd name="connsiteX3dup0dup1dup2dup3dup4dup5dup6dup7dup8dup9dup10dup11" fmla="*/ 0 w 15601"/>
              <a:gd name="connsiteY3dup0dup1dup2dup3dup4dup5dup6dup7dup8dup9dup10dup11" fmla="*/ 20201 h 21275"/>
              <a:gd name="connsiteX4dup0dup1dup2dup3dup4dup5dup6dup7dup8dup9dup10dup11" fmla="*/ 0 w 15601"/>
              <a:gd name="connsiteY4dup0dup1dup2dup3dup4dup5dup6dup7dup8dup9dup10dup11" fmla="*/ 29 h 21275"/>
              <a:gd name="connsiteX0dup0dup1dup2dup3dup4dup5dup6dup7dup8dup9dup10dup11dup12" fmla="*/ 0 w 15601"/>
              <a:gd name="connsiteY0dup0dup1dup2dup3dup4dup5dup6dup7dup8dup9dup10dup11dup12" fmla="*/ 29 h 21467"/>
              <a:gd name="connsiteX1dup0dup1dup2dup3dup4dup5dup6dup7dup8dup9dup10dup11dup12" fmla="*/ 15591 w 15601"/>
              <a:gd name="connsiteY1dup0dup1dup2dup3dup4dup5dup6dup7dup8dup9dup10dup11dup12" fmla="*/ 0 h 21467"/>
              <a:gd name="connsiteX2dup0dup1dup2dup3dup4dup5dup6dup7dup8dup9dup10dup11dup12" fmla="*/ 15601 w 15601"/>
              <a:gd name="connsiteY2dup0dup1dup2dup3dup4dup5dup6dup7dup8dup9dup10dup11dup12" fmla="*/ 19241 h 21467"/>
              <a:gd name="connsiteX3dup0dup1dup2dup3dup4dup5dup6dup7dup8dup9dup10dup11dup12" fmla="*/ 0 w 15601"/>
              <a:gd name="connsiteY3dup0dup1dup2dup3dup4dup5dup6dup7dup8dup9dup10dup11dup12" fmla="*/ 20434 h 21467"/>
              <a:gd name="connsiteX4dup0dup1dup2dup3dup4dup5dup6dup7dup8dup9dup10dup11dup12" fmla="*/ 0 w 15601"/>
              <a:gd name="connsiteY4dup0dup1dup2dup3dup4dup5dup6dup7dup8dup9dup10dup11dup12" fmla="*/ 29 h 21467"/>
              <a:gd name="connsiteX0dup0dup1dup2dup3dup4dup5dup6dup7dup8dup9dup10dup11dup12dup13" fmla="*/ 0 w 15601"/>
              <a:gd name="connsiteY0dup0dup1dup2dup3dup4dup5dup6dup7dup8dup9dup10dup11dup12dup13" fmla="*/ 29 h 21343"/>
              <a:gd name="connsiteX1dup0dup1dup2dup3dup4dup5dup6dup7dup8dup9dup10dup11dup12dup13" fmla="*/ 15591 w 15601"/>
              <a:gd name="connsiteY1dup0dup1dup2dup3dup4dup5dup6dup7dup8dup9dup10dup11dup12dup13" fmla="*/ 0 h 21343"/>
              <a:gd name="connsiteX2dup0dup1dup2dup3dup4dup5dup6dup7dup8dup9dup10dup11dup12dup13" fmla="*/ 15601 w 15601"/>
              <a:gd name="connsiteY2dup0dup1dup2dup3dup4dup5dup6dup7dup8dup9dup10dup11dup12dup13" fmla="*/ 19241 h 21343"/>
              <a:gd name="connsiteX3dup0dup1dup2dup3dup4dup5dup6dup7dup8dup9dup10dup11dup12dup13" fmla="*/ 0 w 15601"/>
              <a:gd name="connsiteY3dup0dup1dup2dup3dup4dup5dup6dup7dup8dup9dup10dup11dup12dup13" fmla="*/ 20434 h 21343"/>
              <a:gd name="connsiteX4dup0dup1dup2dup3dup4dup5dup6dup7dup8dup9dup10dup11dup12dup13" fmla="*/ 0 w 15601"/>
              <a:gd name="connsiteY4dup0dup1dup2dup3dup4dup5dup6dup7dup8dup9dup10dup11dup12dup13" fmla="*/ 29 h 21343"/>
              <a:gd name="connsiteX0dup0dup1dup2dup3dup4dup5dup6dup7dup8dup9dup10dup11dup12dup13dup14" fmla="*/ 0 w 15601"/>
              <a:gd name="connsiteY0dup0dup1dup2dup3dup4dup5dup6dup7dup8dup9dup10dup11dup12dup13dup14" fmla="*/ 29 h 21351"/>
              <a:gd name="connsiteX1dup0dup1dup2dup3dup4dup5dup6dup7dup8dup9dup10dup11dup12dup13dup14" fmla="*/ 15591 w 15601"/>
              <a:gd name="connsiteY1dup0dup1dup2dup3dup4dup5dup6dup7dup8dup9dup10dup11dup12dup13dup14" fmla="*/ 0 h 21351"/>
              <a:gd name="connsiteX2dup0dup1dup2dup3dup4dup5dup6dup7dup8dup9dup10dup11dup12dup13dup14" fmla="*/ 15601 w 15601"/>
              <a:gd name="connsiteY2dup0dup1dup2dup3dup4dup5dup6dup7dup8dup9dup10dup11dup12dup13dup14" fmla="*/ 19241 h 21351"/>
              <a:gd name="connsiteX3dup0dup1dup2dup3dup4dup5dup6dup7dup8dup9dup10dup11dup12dup13dup14" fmla="*/ 0 w 15601"/>
              <a:gd name="connsiteY3dup0dup1dup2dup3dup4dup5dup6dup7dup8dup9dup10dup11dup12dup13dup14" fmla="*/ 20434 h 21351"/>
              <a:gd name="connsiteX4dup0dup1dup2dup3dup4dup5dup6dup7dup8dup9dup10dup11dup12dup13dup14" fmla="*/ 0 w 15601"/>
              <a:gd name="connsiteY4dup0dup1dup2dup3dup4dup5dup6dup7dup8dup9dup10dup11dup12dup13dup14" fmla="*/ 29 h 21351"/>
            </a:gdLst>
            <a:ahLst/>
            <a:cxnLst>
              <a:cxn ang="0">
                <a:pos x="connsiteX0dup0dup1dup2dup3dup4dup5dup6dup7dup8dup9dup10dup11dup12dup13dup14" y="connsiteY0dup0dup1dup2dup3dup4dup5dup6dup7dup8dup9dup10dup11dup12dup13dup14"/>
              </a:cxn>
              <a:cxn ang="0">
                <a:pos x="connsiteX1dup0dup1dup2dup3dup4dup5dup6dup7dup8dup9dup10dup11dup12dup13dup14" y="connsiteY1dup0dup1dup2dup3dup4dup5dup6dup7dup8dup9dup10dup11dup12dup13dup14"/>
              </a:cxn>
              <a:cxn ang="0">
                <a:pos x="connsiteX2dup0dup1dup2dup3dup4dup5dup6dup7dup8dup9dup10dup11dup12dup13dup14" y="connsiteY2dup0dup1dup2dup3dup4dup5dup6dup7dup8dup9dup10dup11dup12dup13dup14"/>
              </a:cxn>
              <a:cxn ang="0">
                <a:pos x="connsiteX3dup0dup1dup2dup3dup4dup5dup6dup7dup8dup9dup10dup11dup12dup13dup14" y="connsiteY3dup0dup1dup2dup3dup4dup5dup6dup7dup8dup9dup10dup11dup12dup13dup14"/>
              </a:cxn>
              <a:cxn ang="0">
                <a:pos x="connsiteX4dup0dup1dup2dup3dup4dup5dup6dup7dup8dup9dup10dup11dup12dup13dup14" y="connsiteY4dup0dup1dup2dup3dup4dup5dup6dup7dup8dup9dup10dup11dup12dup13dup14"/>
              </a:cxn>
            </a:cxnLst>
            <a:rect l="l" t="t" r="r" b="b"/>
            <a:pathLst>
              <a:path w="15601" h="21351">
                <a:moveTo>
                  <a:pt x="0" y="29"/>
                </a:moveTo>
                <a:lnTo>
                  <a:pt x="15591" y="0"/>
                </a:lnTo>
                <a:cubicBezTo>
                  <a:pt x="15591" y="5774"/>
                  <a:pt x="15601" y="13467"/>
                  <a:pt x="15601" y="19241"/>
                </a:cubicBezTo>
                <a:cubicBezTo>
                  <a:pt x="10638" y="19328"/>
                  <a:pt x="7602" y="23020"/>
                  <a:pt x="0" y="20434"/>
                </a:cubicBezTo>
                <a:lnTo>
                  <a:pt x="0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r>
              <a:rPr lang="en-US" sz="6000" smtClean="0"/>
              <a:t> </a:t>
            </a:r>
            <a:endParaRPr lang="en-US" sz="6000"/>
          </a:p>
        </p:txBody>
      </p:sp>
      <p:sp>
        <p:nvSpPr>
          <p:cNvPr id="40" name="Flowchart: Document 70"/>
          <p:cNvSpPr/>
          <p:nvPr/>
        </p:nvSpPr>
        <p:spPr>
          <a:xfrm rot="10800000" flipH="1">
            <a:off x="0" y="768502"/>
            <a:ext cx="43947634" cy="31768898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dup0" fmla="*/ 0 w 21600"/>
              <a:gd name="connsiteY0dup0" fmla="*/ 0 h 21495"/>
              <a:gd name="connsiteX1dup0" fmla="*/ 21600 w 21600"/>
              <a:gd name="connsiteY1dup0" fmla="*/ 0 h 21495"/>
              <a:gd name="connsiteX2dup0" fmla="*/ 15601 w 21600"/>
              <a:gd name="connsiteY2dup0" fmla="*/ 18514 h 21495"/>
              <a:gd name="connsiteX3dup0" fmla="*/ 0 w 21600"/>
              <a:gd name="connsiteY3dup0" fmla="*/ 20172 h 21495"/>
              <a:gd name="connsiteX4dup0" fmla="*/ 0 w 21600"/>
              <a:gd name="connsiteY4dup0" fmla="*/ 0 h 21495"/>
              <a:gd name="connsiteX0dup0dup1" fmla="*/ 0 w 15601"/>
              <a:gd name="connsiteY0dup0dup1" fmla="*/ 29 h 21524"/>
              <a:gd name="connsiteX1dup0dup1" fmla="*/ 15591 w 15601"/>
              <a:gd name="connsiteY1dup0dup1" fmla="*/ 0 h 21524"/>
              <a:gd name="connsiteX2dup0dup1" fmla="*/ 15601 w 15601"/>
              <a:gd name="connsiteY2dup0dup1" fmla="*/ 18543 h 21524"/>
              <a:gd name="connsiteX3dup0dup1" fmla="*/ 0 w 15601"/>
              <a:gd name="connsiteY3dup0dup1" fmla="*/ 20201 h 21524"/>
              <a:gd name="connsiteX4dup0dup1" fmla="*/ 0 w 15601"/>
              <a:gd name="connsiteY4dup0dup1" fmla="*/ 29 h 21524"/>
              <a:gd name="connsiteX0dup0dup1dup2" fmla="*/ 0 w 15601"/>
              <a:gd name="connsiteY0dup0dup1dup2" fmla="*/ 29 h 21278"/>
              <a:gd name="connsiteX1dup0dup1dup2" fmla="*/ 15591 w 15601"/>
              <a:gd name="connsiteY1dup0dup1dup2" fmla="*/ 0 h 21278"/>
              <a:gd name="connsiteX2dup0dup1dup2" fmla="*/ 15601 w 15601"/>
              <a:gd name="connsiteY2dup0dup1dup2" fmla="*/ 18543 h 21278"/>
              <a:gd name="connsiteX3dup0dup1dup2" fmla="*/ 0 w 15601"/>
              <a:gd name="connsiteY3dup0dup1dup2" fmla="*/ 20201 h 21278"/>
              <a:gd name="connsiteX4dup0dup1dup2" fmla="*/ 0 w 15601"/>
              <a:gd name="connsiteY4dup0dup1dup2" fmla="*/ 29 h 21278"/>
              <a:gd name="connsiteX0dup0dup1dup2dup3" fmla="*/ 0 w 15601"/>
              <a:gd name="connsiteY0dup0dup1dup2dup3" fmla="*/ 29 h 21156"/>
              <a:gd name="connsiteX1dup0dup1dup2dup3" fmla="*/ 15591 w 15601"/>
              <a:gd name="connsiteY1dup0dup1dup2dup3" fmla="*/ 0 h 21156"/>
              <a:gd name="connsiteX2dup0dup1dup2dup3" fmla="*/ 15601 w 15601"/>
              <a:gd name="connsiteY2dup0dup1dup2dup3" fmla="*/ 18543 h 21156"/>
              <a:gd name="connsiteX3dup0dup1dup2dup3" fmla="*/ 0 w 15601"/>
              <a:gd name="connsiteY3dup0dup1dup2dup3" fmla="*/ 20201 h 21156"/>
              <a:gd name="connsiteX4dup0dup1dup2dup3" fmla="*/ 0 w 15601"/>
              <a:gd name="connsiteY4dup0dup1dup2dup3" fmla="*/ 29 h 21156"/>
              <a:gd name="connsiteX0dup0dup1dup2dup3dup4" fmla="*/ 0 w 15601"/>
              <a:gd name="connsiteY0dup0dup1dup2dup3dup4" fmla="*/ 29 h 21172"/>
              <a:gd name="connsiteX1dup0dup1dup2dup3dup4" fmla="*/ 15591 w 15601"/>
              <a:gd name="connsiteY1dup0dup1dup2dup3dup4" fmla="*/ 0 h 21172"/>
              <a:gd name="connsiteX2dup0dup1dup2dup3dup4" fmla="*/ 15601 w 15601"/>
              <a:gd name="connsiteY2dup0dup1dup2dup3dup4" fmla="*/ 18543 h 21172"/>
              <a:gd name="connsiteX3dup0dup1dup2dup3dup4" fmla="*/ 0 w 15601"/>
              <a:gd name="connsiteY3dup0dup1dup2dup3dup4" fmla="*/ 20201 h 21172"/>
              <a:gd name="connsiteX4dup0dup1dup2dup3dup4" fmla="*/ 0 w 15601"/>
              <a:gd name="connsiteY4dup0dup1dup2dup3dup4" fmla="*/ 29 h 21172"/>
              <a:gd name="connsiteX0dup0dup1dup2dup3dup4dup5" fmla="*/ 0 w 15601"/>
              <a:gd name="connsiteY0dup0dup1dup2dup3dup4dup5" fmla="*/ 29 h 21294"/>
              <a:gd name="connsiteX1dup0dup1dup2dup3dup4dup5" fmla="*/ 15591 w 15601"/>
              <a:gd name="connsiteY1dup0dup1dup2dup3dup4dup5" fmla="*/ 0 h 21294"/>
              <a:gd name="connsiteX2dup0dup1dup2dup3dup4dup5" fmla="*/ 15601 w 15601"/>
              <a:gd name="connsiteY2dup0dup1dup2dup3dup4dup5" fmla="*/ 18543 h 21294"/>
              <a:gd name="connsiteX3dup0dup1dup2dup3dup4dup5" fmla="*/ 0 w 15601"/>
              <a:gd name="connsiteY3dup0dup1dup2dup3dup4dup5" fmla="*/ 20201 h 21294"/>
              <a:gd name="connsiteX4dup0dup1dup2dup3dup4dup5" fmla="*/ 0 w 15601"/>
              <a:gd name="connsiteY4dup0dup1dup2dup3dup4dup5" fmla="*/ 29 h 21294"/>
              <a:gd name="connsiteX0dup0dup1dup2dup3dup4dup5dup6" fmla="*/ 0 w 15601"/>
              <a:gd name="connsiteY0dup0dup1dup2dup3dup4dup5dup6" fmla="*/ 29 h 21270"/>
              <a:gd name="connsiteX1dup0dup1dup2dup3dup4dup5dup6" fmla="*/ 15591 w 15601"/>
              <a:gd name="connsiteY1dup0dup1dup2dup3dup4dup5dup6" fmla="*/ 0 h 21270"/>
              <a:gd name="connsiteX2dup0dup1dup2dup3dup4dup5dup6" fmla="*/ 15601 w 15601"/>
              <a:gd name="connsiteY2dup0dup1dup2dup3dup4dup5dup6" fmla="*/ 18543 h 21270"/>
              <a:gd name="connsiteX3dup0dup1dup2dup3dup4dup5dup6" fmla="*/ 0 w 15601"/>
              <a:gd name="connsiteY3dup0dup1dup2dup3dup4dup5dup6" fmla="*/ 20201 h 21270"/>
              <a:gd name="connsiteX4dup0dup1dup2dup3dup4dup5dup6" fmla="*/ 0 w 15601"/>
              <a:gd name="connsiteY4dup0dup1dup2dup3dup4dup5dup6" fmla="*/ 29 h 21270"/>
              <a:gd name="connsiteX0dup0dup1dup2dup3dup4dup5dup6dup7" fmla="*/ 0 w 15601"/>
              <a:gd name="connsiteY0dup0dup1dup2dup3dup4dup5dup6dup7" fmla="*/ 29 h 21322"/>
              <a:gd name="connsiteX1dup0dup1dup2dup3dup4dup5dup6dup7" fmla="*/ 15591 w 15601"/>
              <a:gd name="connsiteY1dup0dup1dup2dup3dup4dup5dup6dup7" fmla="*/ 0 h 21322"/>
              <a:gd name="connsiteX2dup0dup1dup2dup3dup4dup5dup6dup7" fmla="*/ 15601 w 15601"/>
              <a:gd name="connsiteY2dup0dup1dup2dup3dup4dup5dup6dup7" fmla="*/ 18863 h 21322"/>
              <a:gd name="connsiteX3dup0dup1dup2dup3dup4dup5dup6dup7" fmla="*/ 0 w 15601"/>
              <a:gd name="connsiteY3dup0dup1dup2dup3dup4dup5dup6dup7" fmla="*/ 20201 h 21322"/>
              <a:gd name="connsiteX4dup0dup1dup2dup3dup4dup5dup6dup7" fmla="*/ 0 w 15601"/>
              <a:gd name="connsiteY4dup0dup1dup2dup3dup4dup5dup6dup7" fmla="*/ 29 h 21322"/>
              <a:gd name="connsiteX0dup0dup1dup2dup3dup4dup5dup6dup7dup8" fmla="*/ 0 w 15601"/>
              <a:gd name="connsiteY0dup0dup1dup2dup3dup4dup5dup6dup7dup8" fmla="*/ 29 h 21347"/>
              <a:gd name="connsiteX1dup0dup1dup2dup3dup4dup5dup6dup7dup8" fmla="*/ 15591 w 15601"/>
              <a:gd name="connsiteY1dup0dup1dup2dup3dup4dup5dup6dup7dup8" fmla="*/ 0 h 21347"/>
              <a:gd name="connsiteX2dup0dup1dup2dup3dup4dup5dup6dup7dup8" fmla="*/ 15601 w 15601"/>
              <a:gd name="connsiteY2dup0dup1dup2dup3dup4dup5dup6dup7dup8" fmla="*/ 18863 h 21347"/>
              <a:gd name="connsiteX3dup0dup1dup2dup3dup4dup5dup6dup7dup8" fmla="*/ 0 w 15601"/>
              <a:gd name="connsiteY3dup0dup1dup2dup3dup4dup5dup6dup7dup8" fmla="*/ 20201 h 21347"/>
              <a:gd name="connsiteX4dup0dup1dup2dup3dup4dup5dup6dup7dup8" fmla="*/ 0 w 15601"/>
              <a:gd name="connsiteY4dup0dup1dup2dup3dup4dup5dup6dup7dup8" fmla="*/ 29 h 21347"/>
              <a:gd name="connsiteX0dup0dup1dup2dup3dup4dup5dup6dup7dup8dup9" fmla="*/ 0 w 15601"/>
              <a:gd name="connsiteY0dup0dup1dup2dup3dup4dup5dup6dup7dup8dup9" fmla="*/ 29 h 21222"/>
              <a:gd name="connsiteX1dup0dup1dup2dup3dup4dup5dup6dup7dup8dup9" fmla="*/ 15591 w 15601"/>
              <a:gd name="connsiteY1dup0dup1dup2dup3dup4dup5dup6dup7dup8dup9" fmla="*/ 0 h 21222"/>
              <a:gd name="connsiteX2dup0dup1dup2dup3dup4dup5dup6dup7dup8dup9" fmla="*/ 15601 w 15601"/>
              <a:gd name="connsiteY2dup0dup1dup2dup3dup4dup5dup6dup7dup8dup9" fmla="*/ 18863 h 21222"/>
              <a:gd name="connsiteX3dup0dup1dup2dup3dup4dup5dup6dup7dup8dup9" fmla="*/ 0 w 15601"/>
              <a:gd name="connsiteY3dup0dup1dup2dup3dup4dup5dup6dup7dup8dup9" fmla="*/ 20201 h 21222"/>
              <a:gd name="connsiteX4dup0dup1dup2dup3dup4dup5dup6dup7dup8dup9" fmla="*/ 0 w 15601"/>
              <a:gd name="connsiteY4dup0dup1dup2dup3dup4dup5dup6dup7dup8dup9" fmla="*/ 29 h 21222"/>
              <a:gd name="connsiteX0dup0dup1dup2dup3dup4dup5dup6dup7dup8dup9dup10" fmla="*/ 0 w 15601"/>
              <a:gd name="connsiteY0dup0dup1dup2dup3dup4dup5dup6dup7dup8dup9dup10" fmla="*/ 29 h 21210"/>
              <a:gd name="connsiteX1dup0dup1dup2dup3dup4dup5dup6dup7dup8dup9dup10" fmla="*/ 15591 w 15601"/>
              <a:gd name="connsiteY1dup0dup1dup2dup3dup4dup5dup6dup7dup8dup9dup10" fmla="*/ 0 h 21210"/>
              <a:gd name="connsiteX2dup0dup1dup2dup3dup4dup5dup6dup7dup8dup9dup10" fmla="*/ 15601 w 15601"/>
              <a:gd name="connsiteY2dup0dup1dup2dup3dup4dup5dup6dup7dup8dup9dup10" fmla="*/ 18863 h 21210"/>
              <a:gd name="connsiteX3dup0dup1dup2dup3dup4dup5dup6dup7dup8dup9dup10" fmla="*/ 0 w 15601"/>
              <a:gd name="connsiteY3dup0dup1dup2dup3dup4dup5dup6dup7dup8dup9dup10" fmla="*/ 20201 h 21210"/>
              <a:gd name="connsiteX4dup0dup1dup2dup3dup4dup5dup6dup7dup8dup9dup10" fmla="*/ 0 w 15601"/>
              <a:gd name="connsiteY4dup0dup1dup2dup3dup4dup5dup6dup7dup8dup9dup10" fmla="*/ 29 h 21210"/>
              <a:gd name="connsiteX0dup0dup1dup2dup3dup4dup5dup6dup7dup8dup9dup10dup11" fmla="*/ 0 w 15601"/>
              <a:gd name="connsiteY0dup0dup1dup2dup3dup4dup5dup6dup7dup8dup9dup10dup11" fmla="*/ 29 h 21275"/>
              <a:gd name="connsiteX1dup0dup1dup2dup3dup4dup5dup6dup7dup8dup9dup10dup11" fmla="*/ 15591 w 15601"/>
              <a:gd name="connsiteY1dup0dup1dup2dup3dup4dup5dup6dup7dup8dup9dup10dup11" fmla="*/ 0 h 21275"/>
              <a:gd name="connsiteX2dup0dup1dup2dup3dup4dup5dup6dup7dup8dup9dup10dup11" fmla="*/ 15601 w 15601"/>
              <a:gd name="connsiteY2dup0dup1dup2dup3dup4dup5dup6dup7dup8dup9dup10dup11" fmla="*/ 19241 h 21275"/>
              <a:gd name="connsiteX3dup0dup1dup2dup3dup4dup5dup6dup7dup8dup9dup10dup11" fmla="*/ 0 w 15601"/>
              <a:gd name="connsiteY3dup0dup1dup2dup3dup4dup5dup6dup7dup8dup9dup10dup11" fmla="*/ 20201 h 21275"/>
              <a:gd name="connsiteX4dup0dup1dup2dup3dup4dup5dup6dup7dup8dup9dup10dup11" fmla="*/ 0 w 15601"/>
              <a:gd name="connsiteY4dup0dup1dup2dup3dup4dup5dup6dup7dup8dup9dup10dup11" fmla="*/ 29 h 21275"/>
              <a:gd name="connsiteX0dup0dup1dup2dup3dup4dup5dup6dup7dup8dup9dup10dup11dup12" fmla="*/ 0 w 15601"/>
              <a:gd name="connsiteY0dup0dup1dup2dup3dup4dup5dup6dup7dup8dup9dup10dup11dup12" fmla="*/ 29 h 21467"/>
              <a:gd name="connsiteX1dup0dup1dup2dup3dup4dup5dup6dup7dup8dup9dup10dup11dup12" fmla="*/ 15591 w 15601"/>
              <a:gd name="connsiteY1dup0dup1dup2dup3dup4dup5dup6dup7dup8dup9dup10dup11dup12" fmla="*/ 0 h 21467"/>
              <a:gd name="connsiteX2dup0dup1dup2dup3dup4dup5dup6dup7dup8dup9dup10dup11dup12" fmla="*/ 15601 w 15601"/>
              <a:gd name="connsiteY2dup0dup1dup2dup3dup4dup5dup6dup7dup8dup9dup10dup11dup12" fmla="*/ 19241 h 21467"/>
              <a:gd name="connsiteX3dup0dup1dup2dup3dup4dup5dup6dup7dup8dup9dup10dup11dup12" fmla="*/ 0 w 15601"/>
              <a:gd name="connsiteY3dup0dup1dup2dup3dup4dup5dup6dup7dup8dup9dup10dup11dup12" fmla="*/ 20434 h 21467"/>
              <a:gd name="connsiteX4dup0dup1dup2dup3dup4dup5dup6dup7dup8dup9dup10dup11dup12" fmla="*/ 0 w 15601"/>
              <a:gd name="connsiteY4dup0dup1dup2dup3dup4dup5dup6dup7dup8dup9dup10dup11dup12" fmla="*/ 29 h 21467"/>
              <a:gd name="connsiteX0dup0dup1dup2dup3dup4dup5dup6dup7dup8dup9dup10dup11dup12dup13" fmla="*/ 0 w 15601"/>
              <a:gd name="connsiteY0dup0dup1dup2dup3dup4dup5dup6dup7dup8dup9dup10dup11dup12dup13" fmla="*/ 29 h 21343"/>
              <a:gd name="connsiteX1dup0dup1dup2dup3dup4dup5dup6dup7dup8dup9dup10dup11dup12dup13" fmla="*/ 15591 w 15601"/>
              <a:gd name="connsiteY1dup0dup1dup2dup3dup4dup5dup6dup7dup8dup9dup10dup11dup12dup13" fmla="*/ 0 h 21343"/>
              <a:gd name="connsiteX2dup0dup1dup2dup3dup4dup5dup6dup7dup8dup9dup10dup11dup12dup13" fmla="*/ 15601 w 15601"/>
              <a:gd name="connsiteY2dup0dup1dup2dup3dup4dup5dup6dup7dup8dup9dup10dup11dup12dup13" fmla="*/ 19241 h 21343"/>
              <a:gd name="connsiteX3dup0dup1dup2dup3dup4dup5dup6dup7dup8dup9dup10dup11dup12dup13" fmla="*/ 0 w 15601"/>
              <a:gd name="connsiteY3dup0dup1dup2dup3dup4dup5dup6dup7dup8dup9dup10dup11dup12dup13" fmla="*/ 20434 h 21343"/>
              <a:gd name="connsiteX4dup0dup1dup2dup3dup4dup5dup6dup7dup8dup9dup10dup11dup12dup13" fmla="*/ 0 w 15601"/>
              <a:gd name="connsiteY4dup0dup1dup2dup3dup4dup5dup6dup7dup8dup9dup10dup11dup12dup13" fmla="*/ 29 h 21343"/>
              <a:gd name="connsiteX0dup0dup1dup2dup3dup4dup5dup6dup7dup8dup9dup10dup11dup12dup13dup14" fmla="*/ 0 w 15601"/>
              <a:gd name="connsiteY0dup0dup1dup2dup3dup4dup5dup6dup7dup8dup9dup10dup11dup12dup13dup14" fmla="*/ 29 h 21351"/>
              <a:gd name="connsiteX1dup0dup1dup2dup3dup4dup5dup6dup7dup8dup9dup10dup11dup12dup13dup14" fmla="*/ 15591 w 15601"/>
              <a:gd name="connsiteY1dup0dup1dup2dup3dup4dup5dup6dup7dup8dup9dup10dup11dup12dup13dup14" fmla="*/ 0 h 21351"/>
              <a:gd name="connsiteX2dup0dup1dup2dup3dup4dup5dup6dup7dup8dup9dup10dup11dup12dup13dup14" fmla="*/ 15601 w 15601"/>
              <a:gd name="connsiteY2dup0dup1dup2dup3dup4dup5dup6dup7dup8dup9dup10dup11dup12dup13dup14" fmla="*/ 19241 h 21351"/>
              <a:gd name="connsiteX3dup0dup1dup2dup3dup4dup5dup6dup7dup8dup9dup10dup11dup12dup13dup14" fmla="*/ 0 w 15601"/>
              <a:gd name="connsiteY3dup0dup1dup2dup3dup4dup5dup6dup7dup8dup9dup10dup11dup12dup13dup14" fmla="*/ 20434 h 21351"/>
              <a:gd name="connsiteX4dup0dup1dup2dup3dup4dup5dup6dup7dup8dup9dup10dup11dup12dup13dup14" fmla="*/ 0 w 15601"/>
              <a:gd name="connsiteY4dup0dup1dup2dup3dup4dup5dup6dup7dup8dup9dup10dup11dup12dup13dup14" fmla="*/ 29 h 21351"/>
            </a:gdLst>
            <a:ahLst/>
            <a:cxnLst>
              <a:cxn ang="0">
                <a:pos x="connsiteX0dup0dup1dup2dup3dup4dup5dup6dup7dup8dup9dup10dup11dup12dup13dup14" y="connsiteY0dup0dup1dup2dup3dup4dup5dup6dup7dup8dup9dup10dup11dup12dup13dup14"/>
              </a:cxn>
              <a:cxn ang="0">
                <a:pos x="connsiteX1dup0dup1dup2dup3dup4dup5dup6dup7dup8dup9dup10dup11dup12dup13dup14" y="connsiteY1dup0dup1dup2dup3dup4dup5dup6dup7dup8dup9dup10dup11dup12dup13dup14"/>
              </a:cxn>
              <a:cxn ang="0">
                <a:pos x="connsiteX2dup0dup1dup2dup3dup4dup5dup6dup7dup8dup9dup10dup11dup12dup13dup14" y="connsiteY2dup0dup1dup2dup3dup4dup5dup6dup7dup8dup9dup10dup11dup12dup13dup14"/>
              </a:cxn>
              <a:cxn ang="0">
                <a:pos x="connsiteX3dup0dup1dup2dup3dup4dup5dup6dup7dup8dup9dup10dup11dup12dup13dup14" y="connsiteY3dup0dup1dup2dup3dup4dup5dup6dup7dup8dup9dup10dup11dup12dup13dup14"/>
              </a:cxn>
              <a:cxn ang="0">
                <a:pos x="connsiteX4dup0dup1dup2dup3dup4dup5dup6dup7dup8dup9dup10dup11dup12dup13dup14" y="connsiteY4dup0dup1dup2dup3dup4dup5dup6dup7dup8dup9dup10dup11dup12dup13dup14"/>
              </a:cxn>
            </a:cxnLst>
            <a:rect l="l" t="t" r="r" b="b"/>
            <a:pathLst>
              <a:path w="15601" h="21351">
                <a:moveTo>
                  <a:pt x="0" y="29"/>
                </a:moveTo>
                <a:lnTo>
                  <a:pt x="15591" y="0"/>
                </a:lnTo>
                <a:cubicBezTo>
                  <a:pt x="15591" y="5774"/>
                  <a:pt x="15601" y="13467"/>
                  <a:pt x="15601" y="19241"/>
                </a:cubicBezTo>
                <a:cubicBezTo>
                  <a:pt x="10638" y="19328"/>
                  <a:pt x="7602" y="23020"/>
                  <a:pt x="0" y="20434"/>
                </a:cubicBezTo>
                <a:lnTo>
                  <a:pt x="0" y="29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r>
              <a:rPr lang="en-US" sz="6000" smtClean="0"/>
              <a:t> </a:t>
            </a:r>
            <a:endParaRPr lang="en-US" sz="6000"/>
          </a:p>
        </p:txBody>
      </p:sp>
      <p:sp>
        <p:nvSpPr>
          <p:cNvPr id="44" name="TextBox 19"/>
          <p:cNvSpPr txBox="1">
            <a:spLocks noChangeArrowheads="1"/>
          </p:cNvSpPr>
          <p:nvPr/>
        </p:nvSpPr>
        <p:spPr bwMode="auto">
          <a:xfrm>
            <a:off x="142513" y="4926686"/>
            <a:ext cx="11979623" cy="1172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36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articulatory rehearsal loop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is a mechanism of working memory that relies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sub-vocal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speech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(“inner voice”) and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phonological buffer to mentally rehearse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content for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immediate recall</a:t>
            </a:r>
            <a:r>
              <a:rPr lang="en-US" sz="3600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Concurrent articulation tasks disrupt the sub-vocal rehearsal process, significantly decreasing the memory span available in the working memory; this is known as the </a:t>
            </a:r>
            <a:r>
              <a:rPr lang="en-US" sz="36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concurrent articulation effect </a:t>
            </a:r>
            <a:r>
              <a:rPr lang="en-US" sz="3600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3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concurrent articulation effect has been observed across several languages, in both simple and complex working memory tasks </a:t>
            </a:r>
            <a:r>
              <a:rPr lang="en-US" sz="3600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aseline="30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Concurrent articulation effect has been observed in written spelling </a:t>
            </a:r>
            <a:r>
              <a:rPr lang="en-US" sz="36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One study explored the possibility of the articulatory rehearsal loop as an auditory rehearsal loop, suggesting that there is an “inner ear” that is just as important </a:t>
            </a:r>
            <a:r>
              <a:rPr lang="en-US" sz="3600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36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auditory superiority effect (recall being generally superior in auditory versus visual presentation) is diminished by the concurrent articulation effect </a:t>
            </a:r>
            <a:r>
              <a:rPr lang="en-US" sz="3600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600" baseline="30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95390" y="4290506"/>
            <a:ext cx="11184231" cy="825388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2"/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6000" dirty="0" smtClean="0">
                <a:solidFill>
                  <a:schemeClr val="bg1"/>
                </a:solidFill>
              </a:rPr>
              <a:t>Introduction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49" name="TextBox 21"/>
          <p:cNvSpPr txBox="1">
            <a:spLocks noChangeArrowheads="1"/>
          </p:cNvSpPr>
          <p:nvPr/>
        </p:nvSpPr>
        <p:spPr bwMode="auto">
          <a:xfrm>
            <a:off x="31463148" y="4918481"/>
            <a:ext cx="11834358" cy="2059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marL="342900" indent="-3429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marL="571500" lvl="1" indent="-571500" eaLnBrk="1" hangingPunct="1"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tx2"/>
              </a:solidFill>
            </a:endParaRPr>
          </a:p>
          <a:p>
            <a:pPr marL="571500" lvl="1" indent="-571500" eaLnBrk="1" hangingPunct="1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2"/>
                </a:solidFill>
              </a:rPr>
              <a:t>Discussion of Results:</a:t>
            </a:r>
          </a:p>
          <a:p>
            <a:pPr marL="1371600" lvl="5" indent="-735198" eaLnBrk="1" hangingPunct="1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</a:rPr>
              <a:t>My hypothesis for the main effect of mode of presentation was supported; participants misspelled significantly more words in the auditory vs. the visual condition</a:t>
            </a:r>
            <a:endParaRPr lang="en-US" sz="3600" dirty="0">
              <a:solidFill>
                <a:schemeClr val="tx2"/>
              </a:solidFill>
            </a:endParaRPr>
          </a:p>
          <a:p>
            <a:pPr marL="1371600" lvl="5" indent="-735198" eaLnBrk="1" hangingPunct="1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</a:rPr>
              <a:t>The main effect of presentation is consistent with previous findings that suggest that concurrent articulation suppresses the auditory superiority </a:t>
            </a:r>
            <a:r>
              <a:rPr lang="en-US" sz="3600" dirty="0">
                <a:solidFill>
                  <a:schemeClr val="tx2"/>
                </a:solidFill>
              </a:rPr>
              <a:t>effect  </a:t>
            </a:r>
            <a:r>
              <a:rPr lang="en-US" sz="36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600" dirty="0" smtClean="0">
                <a:solidFill>
                  <a:schemeClr val="tx2"/>
                </a:solidFill>
              </a:rPr>
              <a:t>, and those that suggest that visual presentation is more conducive to written spelling </a:t>
            </a:r>
            <a:r>
              <a:rPr lang="en-US" sz="36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dirty="0" smtClean="0">
              <a:solidFill>
                <a:schemeClr val="tx2"/>
              </a:solidFill>
            </a:endParaRPr>
          </a:p>
          <a:p>
            <a:pPr marL="1371600" lvl="5" indent="-735198" eaLnBrk="1" hangingPunct="1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</a:rPr>
              <a:t>My hypothesis for the main effect of the dual task was supported, as participants misspelled significantly more words in both dual task conditions than in the control condition</a:t>
            </a:r>
          </a:p>
          <a:p>
            <a:pPr marL="1371600" lvl="5" indent="-735198" eaLnBrk="1" hangingPunct="1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</a:rPr>
              <a:t>The significant difference between the dual task conditions and the control is consistent with previous research </a:t>
            </a:r>
            <a:r>
              <a:rPr lang="en-US" sz="36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600" dirty="0" smtClean="0">
                <a:solidFill>
                  <a:schemeClr val="tx2"/>
                </a:solidFill>
              </a:rPr>
              <a:t>; the lack of significant difference between the dual tasks is inconsistent with the previous research looking at the effects verbal- vs silent- concurrent articulation </a:t>
            </a:r>
            <a:r>
              <a:rPr lang="en-US" sz="3600" baseline="30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 </a:t>
            </a:r>
            <a:endParaRPr lang="en-US" sz="3600" dirty="0" smtClean="0">
              <a:solidFill>
                <a:schemeClr val="tx2"/>
              </a:solidFill>
            </a:endParaRPr>
          </a:p>
          <a:p>
            <a:pPr marL="1371600" lvl="5" indent="-735198" eaLnBrk="1" hangingPunct="1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</a:rPr>
              <a:t>My hypothesis for the interaction was not supported</a:t>
            </a:r>
          </a:p>
          <a:p>
            <a:pPr marL="571500" lvl="1" indent="-571500" eaLnBrk="1" hangingPunct="1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2"/>
                </a:solidFill>
              </a:rPr>
              <a:t>Future Research:</a:t>
            </a:r>
          </a:p>
          <a:p>
            <a:pPr marL="1371600" lvl="5" indent="-735198" eaLnBrk="1" hangingPunct="1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</a:rPr>
              <a:t>Results could indicate that there is no inner ear versus inner voice component of the articulatory rehearsal loop; more research should be done on this developing idea—perhaps one which inhibits the “inner ear” of the rehearsal loop, but not the “inner voice” </a:t>
            </a:r>
          </a:p>
          <a:p>
            <a:pPr marL="1371600" lvl="5" indent="-735198" eaLnBrk="1" hangingPunct="1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</a:rPr>
              <a:t>Future studies might also explore whether written spelling is indeed a complex working memory task, or if it is a long term memory task</a:t>
            </a:r>
          </a:p>
          <a:p>
            <a:pPr marL="1371600" lvl="5" indent="-735198" eaLnBrk="1" hangingPunct="1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</a:rPr>
              <a:t>Studies such as these provide insight into </a:t>
            </a:r>
            <a:r>
              <a:rPr lang="en-US" sz="3600" dirty="0">
                <a:solidFill>
                  <a:schemeClr val="tx2"/>
                </a:solidFill>
              </a:rPr>
              <a:t>the effects of concurrent articulation in everyday tasks which involve the working </a:t>
            </a:r>
            <a:r>
              <a:rPr lang="en-US" sz="3600" dirty="0" smtClean="0">
                <a:solidFill>
                  <a:schemeClr val="tx2"/>
                </a:solidFill>
              </a:rPr>
              <a:t>memory</a:t>
            </a:r>
          </a:p>
          <a:p>
            <a:pPr marL="571500" lvl="1" indent="-571500" eaLnBrk="1" hangingPunct="1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0" y="32156400"/>
            <a:ext cx="43891200" cy="76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6000"/>
          </a:p>
        </p:txBody>
      </p:sp>
      <p:cxnSp>
        <p:nvCxnSpPr>
          <p:cNvPr id="57" name="Straight Connector 56"/>
          <p:cNvCxnSpPr/>
          <p:nvPr/>
        </p:nvCxnSpPr>
        <p:spPr>
          <a:xfrm>
            <a:off x="-14" y="32168433"/>
            <a:ext cx="43891200" cy="0"/>
          </a:xfrm>
          <a:prstGeom prst="line">
            <a:avLst/>
          </a:prstGeom>
          <a:ln w="1270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-3954786" y="1314982"/>
            <a:ext cx="42941097" cy="1724823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sz="8000" dirty="0">
                <a:solidFill>
                  <a:schemeClr val="tx2">
                    <a:lumMod val="75000"/>
                  </a:schemeClr>
                </a:solidFill>
              </a:rPr>
              <a:t>Effects of </a:t>
            </a:r>
            <a:r>
              <a:rPr lang="en-US" sz="8000" dirty="0" smtClean="0">
                <a:solidFill>
                  <a:schemeClr val="tx2">
                    <a:lumMod val="75000"/>
                  </a:schemeClr>
                </a:solidFill>
              </a:rPr>
              <a:t>Verbal- </a:t>
            </a:r>
            <a:r>
              <a:rPr lang="en-US" sz="8000" dirty="0">
                <a:solidFill>
                  <a:schemeClr val="tx2">
                    <a:lumMod val="75000"/>
                  </a:schemeClr>
                </a:solidFill>
              </a:rPr>
              <a:t>and Silent- Concurrent Articulation on Written Spelling</a:t>
            </a:r>
          </a:p>
        </p:txBody>
      </p:sp>
      <p:sp>
        <p:nvSpPr>
          <p:cNvPr id="59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289458" y="2446889"/>
            <a:ext cx="33233240" cy="1802338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Analyse DeSousa</a:t>
            </a:r>
          </a:p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Advisor: Dr. Miller</a:t>
            </a:r>
            <a:endParaRPr lang="en-US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42513" y="18384611"/>
            <a:ext cx="11868495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kern="1200" smtId="4294967295"/>
            </a:def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We looked at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effects of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silent- concurrent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articulation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(to inhibit only the “inner voice”) and verbal- concurrent articulation (to inhibit both the “inner voice” and the “inner ear”)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on the written spelling of words presented visually and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orally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Hypothesized Results:</a:t>
            </a:r>
          </a:p>
        </p:txBody>
      </p:sp>
      <p:sp>
        <p:nvSpPr>
          <p:cNvPr id="27" name="TextBox 21"/>
          <p:cNvSpPr txBox="1">
            <a:spLocks noChangeArrowheads="1"/>
          </p:cNvSpPr>
          <p:nvPr/>
        </p:nvSpPr>
        <p:spPr bwMode="auto">
          <a:xfrm>
            <a:off x="31397041" y="25800721"/>
            <a:ext cx="12072691" cy="62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 smtId="4294967295"/>
            </a:defPPr>
            <a:lvl1pPr marL="342900" indent="-3429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marL="742950" lvl="1" indent="-742950" eaLnBrk="1" hangingPunct="1">
              <a:buAutoNum type="arabicPeriod"/>
            </a:pPr>
            <a:endParaRPr lang="en-US" sz="2100" dirty="0" smtClean="0">
              <a:solidFill>
                <a:schemeClr val="tx2"/>
              </a:solidFill>
            </a:endParaRPr>
          </a:p>
          <a:p>
            <a:pPr marL="742950" lvl="1" indent="-742950" eaLnBrk="1" hangingPunct="1">
              <a:buAutoNum type="arabicPeriod"/>
            </a:pPr>
            <a:r>
              <a:rPr lang="en-US" sz="2100" dirty="0" err="1">
                <a:solidFill>
                  <a:schemeClr val="tx2"/>
                </a:solidFill>
              </a:rPr>
              <a:t>Reisberg</a:t>
            </a:r>
            <a:r>
              <a:rPr lang="en-US" sz="2100" dirty="0">
                <a:solidFill>
                  <a:schemeClr val="tx2"/>
                </a:solidFill>
              </a:rPr>
              <a:t>, D. (2013). Research in Cognitive Psychology: An Example. Cognition: Exploring the Science of the Mind (pp. 16-26). New York: W. W. Norton &amp; Company, Inc.</a:t>
            </a:r>
            <a:endParaRPr lang="en-US" sz="2100" dirty="0" smtClean="0">
              <a:solidFill>
                <a:schemeClr val="tx2"/>
              </a:solidFill>
            </a:endParaRPr>
          </a:p>
          <a:p>
            <a:pPr marL="742950" lvl="1" indent="-742950" eaLnBrk="1" hangingPunct="1">
              <a:buAutoNum type="arabicPeriod"/>
            </a:pPr>
            <a:r>
              <a:rPr lang="en-US" sz="2100" dirty="0" err="1" smtClean="0">
                <a:solidFill>
                  <a:schemeClr val="tx2"/>
                </a:solidFill>
              </a:rPr>
              <a:t>Chincotta</a:t>
            </a:r>
            <a:r>
              <a:rPr lang="en-US" sz="2100" dirty="0">
                <a:solidFill>
                  <a:schemeClr val="tx2"/>
                </a:solidFill>
              </a:rPr>
              <a:t>, D., &amp; Underwood, G. (1997). </a:t>
            </a:r>
            <a:r>
              <a:rPr lang="en-US" sz="2100" dirty="0" smtClean="0">
                <a:solidFill>
                  <a:schemeClr val="tx2"/>
                </a:solidFill>
              </a:rPr>
              <a:t>Digit span </a:t>
            </a:r>
            <a:r>
              <a:rPr lang="en-US" sz="2100" dirty="0">
                <a:solidFill>
                  <a:schemeClr val="tx2"/>
                </a:solidFill>
              </a:rPr>
              <a:t>and articulatory suppression: A cross-linguistic comparison. European Journal of Cognitive Psychology, 9, 89-96. </a:t>
            </a:r>
            <a:r>
              <a:rPr lang="en-US" sz="2100" dirty="0" smtClean="0">
                <a:solidFill>
                  <a:schemeClr val="tx2"/>
                </a:solidFill>
              </a:rPr>
              <a:t>doi:10.1080/713752545</a:t>
            </a:r>
          </a:p>
          <a:p>
            <a:pPr marL="742950" lvl="1" indent="-742950" eaLnBrk="1" hangingPunct="1">
              <a:buAutoNum type="arabicPeriod"/>
            </a:pPr>
            <a:r>
              <a:rPr lang="en-US" sz="2100" dirty="0" smtClean="0">
                <a:solidFill>
                  <a:schemeClr val="tx2"/>
                </a:solidFill>
              </a:rPr>
              <a:t>Camos</a:t>
            </a:r>
            <a:r>
              <a:rPr lang="en-US" sz="2100" dirty="0">
                <a:solidFill>
                  <a:schemeClr val="tx2"/>
                </a:solidFill>
              </a:rPr>
              <a:t>, V., Mora, G., &amp; </a:t>
            </a:r>
            <a:r>
              <a:rPr lang="en-US" sz="2100" dirty="0" err="1">
                <a:solidFill>
                  <a:schemeClr val="tx2"/>
                </a:solidFill>
              </a:rPr>
              <a:t>Barrouillet</a:t>
            </a:r>
            <a:r>
              <a:rPr lang="en-US" sz="2100" dirty="0">
                <a:solidFill>
                  <a:schemeClr val="tx2"/>
                </a:solidFill>
              </a:rPr>
              <a:t>, P. (2013). Phonological similarity effect in complex span task. The Quarterly Journal of Experimental Psychology, 66, </a:t>
            </a:r>
            <a:r>
              <a:rPr lang="en-US" sz="2100" dirty="0" smtClean="0">
                <a:solidFill>
                  <a:schemeClr val="tx2"/>
                </a:solidFill>
              </a:rPr>
              <a:t>1927-1950.doi:10.1080/17470218.2013.768275</a:t>
            </a:r>
          </a:p>
          <a:p>
            <a:pPr marL="742950" lvl="1" indent="-742950" eaLnBrk="1" hangingPunct="1">
              <a:buAutoNum type="arabicPeriod"/>
            </a:pPr>
            <a:r>
              <a:rPr lang="en-US" sz="2100" dirty="0">
                <a:solidFill>
                  <a:schemeClr val="tx2"/>
                </a:solidFill>
              </a:rPr>
              <a:t>Colombo, L., </a:t>
            </a:r>
            <a:r>
              <a:rPr lang="en-US" sz="2100" dirty="0" err="1">
                <a:solidFill>
                  <a:schemeClr val="tx2"/>
                </a:solidFill>
              </a:rPr>
              <a:t>Fudio</a:t>
            </a:r>
            <a:r>
              <a:rPr lang="en-US" sz="2100" dirty="0">
                <a:solidFill>
                  <a:schemeClr val="tx2"/>
                </a:solidFill>
              </a:rPr>
              <a:t>, S., &amp; </a:t>
            </a:r>
            <a:r>
              <a:rPr lang="en-US" sz="2100" dirty="0" err="1">
                <a:solidFill>
                  <a:schemeClr val="tx2"/>
                </a:solidFill>
              </a:rPr>
              <a:t>Mosna</a:t>
            </a:r>
            <a:r>
              <a:rPr lang="en-US" sz="2100" dirty="0">
                <a:solidFill>
                  <a:schemeClr val="tx2"/>
                </a:solidFill>
              </a:rPr>
              <a:t>, G. (2009). Phonological and working memory mechanisms involved in written spelling. European Journal of Cognitive Psychology, 21, 837-861. </a:t>
            </a:r>
            <a:r>
              <a:rPr lang="en-US" sz="2100" dirty="0" smtClean="0">
                <a:solidFill>
                  <a:schemeClr val="tx2"/>
                </a:solidFill>
              </a:rPr>
              <a:t>doi:10.1080/09541440802247390</a:t>
            </a:r>
          </a:p>
          <a:p>
            <a:pPr marL="742950" lvl="1" indent="-742950" eaLnBrk="1" hangingPunct="1">
              <a:buAutoNum type="arabicPeriod"/>
            </a:pPr>
            <a:r>
              <a:rPr lang="en-US" sz="2100" dirty="0">
                <a:solidFill>
                  <a:schemeClr val="tx2"/>
                </a:solidFill>
              </a:rPr>
              <a:t>Gupta, P., &amp; </a:t>
            </a:r>
            <a:r>
              <a:rPr lang="en-US" sz="2100" dirty="0" err="1">
                <a:solidFill>
                  <a:schemeClr val="tx2"/>
                </a:solidFill>
              </a:rPr>
              <a:t>MacWhinney</a:t>
            </a:r>
            <a:r>
              <a:rPr lang="en-US" sz="2100" dirty="0">
                <a:solidFill>
                  <a:schemeClr val="tx2"/>
                </a:solidFill>
              </a:rPr>
              <a:t>, B. (1995). Is the articulatory loop articulatory or auditory? Reexamining the effects of concurrent articulation on immediate serial recall. Journal of Memory and Language, 34, 63-88. </a:t>
            </a:r>
            <a:r>
              <a:rPr lang="en-US" sz="2100" dirty="0" smtClean="0">
                <a:solidFill>
                  <a:schemeClr val="tx2"/>
                </a:solidFill>
              </a:rPr>
              <a:t>doi:10.1006/jmla.1995.1004</a:t>
            </a:r>
          </a:p>
          <a:p>
            <a:pPr marL="742950" lvl="1" indent="-742950" eaLnBrk="1" hangingPunct="1">
              <a:buAutoNum type="arabicPeriod"/>
            </a:pPr>
            <a:r>
              <a:rPr lang="en-US" sz="2100" dirty="0" err="1">
                <a:solidFill>
                  <a:schemeClr val="tx2"/>
                </a:solidFill>
              </a:rPr>
              <a:t>Delogu</a:t>
            </a:r>
            <a:r>
              <a:rPr lang="en-US" sz="2100" dirty="0">
                <a:solidFill>
                  <a:schemeClr val="tx2"/>
                </a:solidFill>
              </a:rPr>
              <a:t>, F., </a:t>
            </a:r>
            <a:r>
              <a:rPr lang="en-US" sz="2100" dirty="0" err="1">
                <a:solidFill>
                  <a:schemeClr val="tx2"/>
                </a:solidFill>
              </a:rPr>
              <a:t>Raffone</a:t>
            </a:r>
            <a:r>
              <a:rPr lang="en-US" sz="2100" dirty="0">
                <a:solidFill>
                  <a:schemeClr val="tx2"/>
                </a:solidFill>
              </a:rPr>
              <a:t>, A., &amp; </a:t>
            </a:r>
            <a:r>
              <a:rPr lang="en-US" sz="2100" dirty="0" err="1">
                <a:solidFill>
                  <a:schemeClr val="tx2"/>
                </a:solidFill>
              </a:rPr>
              <a:t>Belardinelli</a:t>
            </a:r>
            <a:r>
              <a:rPr lang="en-US" sz="2100" dirty="0">
                <a:solidFill>
                  <a:schemeClr val="tx2"/>
                </a:solidFill>
              </a:rPr>
              <a:t>, M. O. (2009). Semantic encoding in working memory: Is there a (multi)modality effect? Memory, 17, 655-663. </a:t>
            </a:r>
            <a:r>
              <a:rPr lang="en-US" sz="2100" dirty="0" smtClean="0">
                <a:solidFill>
                  <a:schemeClr val="tx2"/>
                </a:solidFill>
              </a:rPr>
              <a:t>doi:10.1080/09658210902998054</a:t>
            </a:r>
          </a:p>
          <a:p>
            <a:pPr marL="742950" lvl="1" indent="-742950" eaLnBrk="1" hangingPunct="1">
              <a:buAutoNum type="arabicPeriod"/>
            </a:pPr>
            <a:r>
              <a:rPr lang="en-US" sz="2100" dirty="0">
                <a:solidFill>
                  <a:schemeClr val="tx2"/>
                </a:solidFill>
              </a:rPr>
              <a:t>Davies, M. &amp; Gardner, D. (2010). Word Frequency List of American English. Retrieved from http://www.wordfrequency.info/files/entries.pdf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232057" y="5466590"/>
            <a:ext cx="19058433" cy="115416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kern="1200" smtId="4294967295"/>
            </a:def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2x3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factorial, within-subjects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design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18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Regis University undergraduate students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participated</a:t>
            </a:r>
            <a:endParaRPr lang="en-US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Words:</a:t>
            </a:r>
          </a:p>
          <a:p>
            <a:pPr marL="2449698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Six lists of 10 words (with two practice words) were created based on frequency </a:t>
            </a:r>
            <a:r>
              <a:rPr lang="en-US" sz="36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449698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Participants were asked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write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word,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 pen, on a corresponding line of a response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sheet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Mode of Presentation:</a:t>
            </a:r>
          </a:p>
          <a:p>
            <a:pPr marL="2449698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Words presented visually appeared for 500 </a:t>
            </a:r>
            <a:r>
              <a:rPr lang="en-US" sz="3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on a computer screen (long enough for participants to recognize the word, but not identify each letter)</a:t>
            </a:r>
          </a:p>
          <a:p>
            <a:pPr marL="2449698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Words presented orally were played over the computers speakers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Dual Task:</a:t>
            </a:r>
          </a:p>
          <a:p>
            <a:pPr marL="2449698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 the control task, the participants were simply asked to spell the word presented to the best of their ability</a:t>
            </a:r>
          </a:p>
          <a:p>
            <a:pPr marL="2449698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 the verbal- concurrent articulation task, participants were asked to verbally repeat the non-word “</a:t>
            </a:r>
            <a:r>
              <a:rPr lang="en-US" sz="3600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kwelsrty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,” while they spelled the presented words </a:t>
            </a:r>
          </a:p>
          <a:p>
            <a:pPr marL="2449698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silent- concurrent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articulation task, participants were asked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 silent mouth the 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non-word “</a:t>
            </a:r>
            <a:r>
              <a:rPr lang="en-US" sz="36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kwelsrty</a:t>
            </a:r>
            <a:r>
              <a:rPr lang="en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,” while they spelled the presented 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words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Counter-balancing of conditions was achieved with a balanced Latin-square</a:t>
            </a:r>
          </a:p>
          <a:p>
            <a:pPr lvl="1"/>
            <a:endParaRPr lang="en-US" sz="3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6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6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795389" y="17142913"/>
            <a:ext cx="11184231" cy="907352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2"/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6000" dirty="0" smtClean="0">
                <a:solidFill>
                  <a:schemeClr val="bg1"/>
                </a:solidFill>
              </a:rPr>
              <a:t>Present Study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13007540" y="4276733"/>
            <a:ext cx="18076910" cy="754657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2"/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6000" dirty="0" smtClean="0">
                <a:solidFill>
                  <a:schemeClr val="bg1"/>
                </a:solidFill>
              </a:rPr>
              <a:t>Method 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2113275" y="4265529"/>
            <a:ext cx="11184231" cy="850365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2"/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6000" dirty="0" smtClean="0">
                <a:solidFill>
                  <a:schemeClr val="bg1"/>
                </a:solidFill>
              </a:rPr>
              <a:t>Conclusion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32105562" y="25083529"/>
            <a:ext cx="11191944" cy="850365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2"/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6000" dirty="0" smtClean="0">
                <a:solidFill>
                  <a:schemeClr val="bg1"/>
                </a:solidFill>
              </a:rPr>
              <a:t>References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12893033" y="15881972"/>
            <a:ext cx="18076910" cy="850365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2"/>
            </a:solidFill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 smtId="4294967295"/>
            </a:defPPr>
          </a:lstStyle>
          <a:p>
            <a:pPr algn="ctr" defTabSz="4702588">
              <a:defRPr/>
            </a:pPr>
            <a:r>
              <a:rPr lang="en-US" sz="6000" dirty="0" smtClean="0">
                <a:solidFill>
                  <a:schemeClr val="bg1"/>
                </a:solidFill>
              </a:rPr>
              <a:t>Results</a:t>
            </a:r>
            <a:endParaRPr lang="en-US" sz="6000" dirty="0">
              <a:solidFill>
                <a:schemeClr val="bg1"/>
              </a:solidFill>
            </a:endParaRPr>
          </a:p>
        </p:txBody>
      </p:sp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501178"/>
              </p:ext>
            </p:extLst>
          </p:nvPr>
        </p:nvGraphicFramePr>
        <p:xfrm>
          <a:off x="789044" y="22401948"/>
          <a:ext cx="11719502" cy="766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729444"/>
              </p:ext>
            </p:extLst>
          </p:nvPr>
        </p:nvGraphicFramePr>
        <p:xfrm>
          <a:off x="12878928" y="26319049"/>
          <a:ext cx="8054302" cy="448243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676525"/>
                <a:gridCol w="1459259"/>
                <a:gridCol w="1459259"/>
                <a:gridCol w="1459259"/>
              </a:tblGrid>
              <a:tr h="112060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u="none" strike="noStrike" dirty="0" smtClean="0">
                          <a:effectLst/>
                        </a:rPr>
                        <a:t> Source</a:t>
                      </a:r>
                      <a:endParaRPr lang="en-US" sz="3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 u="none" strike="noStrike" dirty="0" err="1">
                          <a:effectLst/>
                        </a:rPr>
                        <a:t>df</a:t>
                      </a:r>
                      <a:endParaRPr lang="en-US" sz="3200" b="1" i="1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 u="none" strike="noStrike" dirty="0">
                          <a:effectLst/>
                        </a:rPr>
                        <a:t>F</a:t>
                      </a:r>
                      <a:endParaRPr lang="en-US" sz="3200" b="1" i="1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 u="none" strike="noStrike" dirty="0" smtClean="0">
                          <a:effectLst/>
                        </a:rPr>
                        <a:t>P-</a:t>
                      </a:r>
                      <a:r>
                        <a:rPr lang="en-US" sz="3200" b="1" i="0" u="none" strike="noStrike" dirty="0" smtClean="0">
                          <a:effectLst/>
                        </a:rPr>
                        <a:t>value</a:t>
                      </a:r>
                      <a:endParaRPr lang="en-US" sz="3200" b="1" i="1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12060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 </a:t>
                      </a:r>
                      <a:r>
                        <a:rPr lang="en-US" sz="3200" u="none" strike="noStrike" dirty="0" smtClean="0">
                          <a:effectLst/>
                        </a:rPr>
                        <a:t>Mode</a:t>
                      </a:r>
                      <a:r>
                        <a:rPr lang="en-US" sz="3200" u="none" strike="noStrike" baseline="0" dirty="0" smtClean="0">
                          <a:effectLst/>
                        </a:rPr>
                        <a:t> of Presentation</a:t>
                      </a:r>
                      <a:r>
                        <a:rPr lang="en-US" sz="3200" u="none" strike="noStrike" dirty="0" smtClean="0">
                          <a:effectLst/>
                        </a:rPr>
                        <a:t>*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 smtClean="0">
                          <a:effectLst/>
                        </a:rPr>
                        <a:t>1, 17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 smtClean="0">
                          <a:effectLst/>
                        </a:rPr>
                        <a:t>38.56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 smtClean="0">
                          <a:effectLst/>
                        </a:rPr>
                        <a:t> &lt; </a:t>
                      </a:r>
                      <a:r>
                        <a:rPr lang="en-US" sz="3200" u="none" strike="noStrike" dirty="0">
                          <a:effectLst/>
                        </a:rPr>
                        <a:t>.001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12060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 smtClean="0">
                          <a:effectLst/>
                        </a:rPr>
                        <a:t> Dual </a:t>
                      </a:r>
                      <a:r>
                        <a:rPr lang="en-US" sz="3200" u="none" strike="noStrike" dirty="0">
                          <a:effectLst/>
                        </a:rPr>
                        <a:t>Task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 smtClean="0">
                          <a:effectLst/>
                        </a:rPr>
                        <a:t>2, 34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 smtClean="0">
                          <a:effectLst/>
                        </a:rPr>
                        <a:t>15.07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 smtClean="0">
                          <a:effectLst/>
                        </a:rPr>
                        <a:t> &lt; </a:t>
                      </a:r>
                      <a:r>
                        <a:rPr lang="en-US" sz="3200" u="none" strike="noStrike" dirty="0">
                          <a:effectLst/>
                        </a:rPr>
                        <a:t>.001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12060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 smtClean="0">
                          <a:effectLst/>
                        </a:rPr>
                        <a:t> Moe</a:t>
                      </a:r>
                      <a:r>
                        <a:rPr lang="en-US" sz="3200" u="none" strike="noStrike" baseline="0" dirty="0" smtClean="0">
                          <a:effectLst/>
                        </a:rPr>
                        <a:t> of Presentation </a:t>
                      </a:r>
                      <a:r>
                        <a:rPr lang="en-US" sz="3200" u="none" strike="noStrike" dirty="0" smtClean="0">
                          <a:effectLst/>
                        </a:rPr>
                        <a:t>*Dual </a:t>
                      </a:r>
                      <a:r>
                        <a:rPr lang="en-US" sz="3200" u="none" strike="noStrike" dirty="0">
                          <a:effectLst/>
                        </a:rPr>
                        <a:t>Task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 smtClean="0">
                          <a:effectLst/>
                        </a:rPr>
                        <a:t>2,34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 smtClean="0">
                          <a:effectLst/>
                        </a:rPr>
                        <a:t>0.45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0.641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815079" y="25670651"/>
            <a:ext cx="7448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Tests of </a:t>
            </a:r>
            <a:r>
              <a:rPr lang="en-US" sz="3200" b="1" dirty="0" smtClean="0"/>
              <a:t>Within-Subject</a:t>
            </a:r>
            <a:r>
              <a:rPr lang="en-US" sz="3600" b="1" dirty="0" smtClean="0"/>
              <a:t> Effects </a:t>
            </a:r>
            <a:endParaRPr lang="en-US" sz="36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74705" y="2696738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600"/>
          </a:p>
        </p:txBody>
      </p:sp>
      <p:sp>
        <p:nvSpPr>
          <p:cNvPr id="30" name="TextBox 29"/>
          <p:cNvSpPr txBox="1"/>
          <p:nvPr/>
        </p:nvSpPr>
        <p:spPr>
          <a:xfrm>
            <a:off x="22188971" y="25239764"/>
            <a:ext cx="8666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Bonferroni Post-Hoc Test and Cohen’s </a:t>
            </a:r>
            <a:r>
              <a:rPr lang="en-US" sz="3200" b="1" i="1" dirty="0" smtClean="0"/>
              <a:t>d </a:t>
            </a:r>
            <a:r>
              <a:rPr lang="en-US" sz="3200" b="1" dirty="0" smtClean="0"/>
              <a:t>for Dual Task Condition </a:t>
            </a:r>
            <a:endParaRPr lang="en-US" sz="32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678979"/>
              </p:ext>
            </p:extLst>
          </p:nvPr>
        </p:nvGraphicFramePr>
        <p:xfrm>
          <a:off x="22188972" y="26284273"/>
          <a:ext cx="8603753" cy="460739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065346"/>
                <a:gridCol w="1978778"/>
                <a:gridCol w="1861457"/>
                <a:gridCol w="1698172"/>
              </a:tblGrid>
              <a:tr h="109122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Comparison</a:t>
                      </a:r>
                      <a:endParaRPr lang="en-US" sz="32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37610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Mean</a:t>
                      </a:r>
                      <a:r>
                        <a:rPr lang="en-US" sz="3200" b="1" baseline="0" dirty="0" smtClean="0"/>
                        <a:t> Difference</a:t>
                      </a:r>
                      <a:endParaRPr lang="en-US" sz="3200" b="1" dirty="0" smtClean="0"/>
                    </a:p>
                    <a:p>
                      <a:endParaRPr lang="en-US" sz="3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 smtClean="0"/>
                        <a:t>P-</a:t>
                      </a:r>
                      <a:r>
                        <a:rPr lang="en-US" sz="3200" b="1" i="0" dirty="0" smtClean="0"/>
                        <a:t>value</a:t>
                      </a:r>
                      <a:endParaRPr lang="en-US" sz="3200" b="1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Cohen’s </a:t>
                      </a:r>
                      <a:r>
                        <a:rPr lang="en-US" sz="3200" b="1" i="1" dirty="0" smtClean="0"/>
                        <a:t>d</a:t>
                      </a:r>
                      <a:endParaRPr lang="en-US" sz="3200" b="1" dirty="0"/>
                    </a:p>
                  </a:txBody>
                  <a:tcPr marL="9525" marR="9525" marT="9525" marB="0" anchor="ctr"/>
                </a:tc>
              </a:tr>
              <a:tr h="10449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u="none" strike="noStrike" dirty="0" smtClean="0">
                          <a:effectLst/>
                        </a:rPr>
                        <a:t>Control</a:t>
                      </a:r>
                      <a:r>
                        <a:rPr lang="en-US" sz="3200" b="0" u="none" strike="noStrike" baseline="0" dirty="0" smtClean="0">
                          <a:effectLst/>
                        </a:rPr>
                        <a:t> vs SCA*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± 1.78</a:t>
                      </a:r>
                      <a:endParaRPr lang="en-US" sz="3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.001</a:t>
                      </a:r>
                      <a:endParaRPr lang="en-US" sz="3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.67</a:t>
                      </a:r>
                      <a:endParaRPr lang="en-US" sz="3200" dirty="0"/>
                    </a:p>
                  </a:txBody>
                  <a:tcPr marL="9525" marR="9525" marT="9525" marB="0" anchor="ctr"/>
                </a:tc>
              </a:tr>
              <a:tr h="10449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u="none" strike="noStrike" dirty="0" smtClean="0">
                          <a:effectLst/>
                        </a:rPr>
                        <a:t> Control vs VCA**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37610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± 2.03</a:t>
                      </a:r>
                      <a:endParaRPr lang="en-US" sz="3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&lt; .001</a:t>
                      </a:r>
                      <a:endParaRPr lang="en-US" sz="3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.77</a:t>
                      </a:r>
                      <a:endParaRPr lang="en-US" sz="3200" dirty="0"/>
                    </a:p>
                  </a:txBody>
                  <a:tcPr marL="9525" marR="9525" marT="9525" marB="0" anchor="ctr"/>
                </a:tc>
              </a:tr>
              <a:tr h="10449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SCA vs VCA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37610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± 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1.00</a:t>
                      </a:r>
                      <a:endParaRPr lang="en-US" sz="3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.09</a:t>
                      </a:r>
                      <a:endParaRPr lang="en-US" sz="32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001324"/>
              </p:ext>
            </p:extLst>
          </p:nvPr>
        </p:nvGraphicFramePr>
        <p:xfrm>
          <a:off x="14121235" y="17134424"/>
          <a:ext cx="15705162" cy="75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19365" y="31057492"/>
            <a:ext cx="8636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*Silent- Concurrent Articulation</a:t>
            </a:r>
          </a:p>
          <a:p>
            <a:r>
              <a:rPr lang="en-US" sz="2800" dirty="0" smtClean="0"/>
              <a:t>**Verbal- Concurrent Articulation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12878928" y="30946282"/>
            <a:ext cx="80543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*Cohen’s </a:t>
            </a:r>
            <a:r>
              <a:rPr lang="en-US" sz="2800" i="1" dirty="0" smtClean="0"/>
              <a:t>d</a:t>
            </a:r>
            <a:r>
              <a:rPr lang="en-US" sz="2800" dirty="0" smtClean="0"/>
              <a:t> for presentation of words= 0.71</a:t>
            </a:r>
            <a:endParaRPr lang="en-US" sz="2800" dirty="0"/>
          </a:p>
        </p:txBody>
      </p:sp>
      <p:pic>
        <p:nvPicPr>
          <p:cNvPr id="1030" name="Picture 6" descr="http://www.regis.edu/ui/paid-search/images/Regis_Logo_blue_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1534" y="198788"/>
            <a:ext cx="8859651" cy="327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87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5.10.08"/>
  <p:tag name="AS_TITLE" val="Aspose.Slides for .NET 4.0"/>
  <p:tag name="AS_VERSION" val="15.8.1.0"/>
</p:tagLst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2910</TotalTime>
  <Words>999</Words>
  <Application>Microsoft Office PowerPoint</Application>
  <PresentationFormat>Custom</PresentationFormat>
  <Paragraphs>94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research poster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DiMarco, Natalia N</cp:lastModifiedBy>
  <cp:revision>57</cp:revision>
  <cp:lastPrinted>2011-01-21T18:13:44Z</cp:lastPrinted>
  <dcterms:modified xsi:type="dcterms:W3CDTF">2017-04-19T21:14:03Z</dcterms:modified>
  <cp:category>scientific poster powerpoint</cp:category>
</cp:coreProperties>
</file>